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778" r:id="rId2"/>
    <p:sldId id="776" r:id="rId3"/>
    <p:sldId id="629" r:id="rId4"/>
    <p:sldId id="777" r:id="rId5"/>
    <p:sldId id="681" r:id="rId6"/>
    <p:sldId id="784" r:id="rId7"/>
    <p:sldId id="783" r:id="rId8"/>
    <p:sldId id="775" r:id="rId9"/>
    <p:sldId id="782" r:id="rId10"/>
    <p:sldId id="785" r:id="rId1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 pos="7678" userDrawn="1">
          <p15:clr>
            <a:srgbClr val="A4A3A4"/>
          </p15:clr>
        </p15:guide>
        <p15:guide id="16"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0E80C9"/>
    <a:srgbClr val="119CF4"/>
    <a:srgbClr val="D9D9D9"/>
    <a:srgbClr val="445469"/>
    <a:srgbClr val="78D839"/>
    <a:srgbClr val="2AADE4"/>
    <a:srgbClr val="FFA233"/>
    <a:srgbClr val="384558"/>
    <a:srgbClr val="06B3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0" autoAdjust="0"/>
    <p:restoredTop sz="95572" autoAdjust="0"/>
  </p:normalViewPr>
  <p:slideViewPr>
    <p:cSldViewPr snapToGrid="0" snapToObjects="1">
      <p:cViewPr varScale="1">
        <p:scale>
          <a:sx n="20" d="100"/>
          <a:sy n="20" d="100"/>
        </p:scale>
        <p:origin x="1164" y="66"/>
      </p:cViewPr>
      <p:guideLst>
        <p:guide pos="7678"/>
        <p:guide orient="horz" pos="4320"/>
      </p:guideLst>
    </p:cSldViewPr>
  </p:slideViewPr>
  <p:notesTextViewPr>
    <p:cViewPr>
      <p:scale>
        <a:sx n="100" d="100"/>
        <a:sy n="100" d="100"/>
      </p:scale>
      <p:origin x="0" y="0"/>
    </p:cViewPr>
  </p:notesTextViewPr>
  <p:sorterViewPr>
    <p:cViewPr>
      <p:scale>
        <a:sx n="24" d="100"/>
        <a:sy n="24"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sr-Latn-RS" sz="2800" b="1" dirty="0" err="1"/>
              <a:t>LEADS</a:t>
            </a:r>
            <a:r>
              <a:rPr lang="sr-Latn-RS" sz="2800" b="1" dirty="0"/>
              <a:t> </a:t>
            </a:r>
            <a:r>
              <a:rPr lang="sr-Latn-RS" sz="2800" b="1" dirty="0" err="1"/>
              <a:t>BY</a:t>
            </a:r>
            <a:r>
              <a:rPr lang="sr-Latn-RS" sz="2800" b="1" dirty="0"/>
              <a:t> </a:t>
            </a:r>
            <a:r>
              <a:rPr lang="sr-Latn-RS" sz="2800" b="1" dirty="0" err="1"/>
              <a:t>INDUSTRY</a:t>
            </a:r>
            <a:endParaRPr lang="en-U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Government</c:v>
                </c:pt>
                <c:pt idx="1">
                  <c:v>Healthcare</c:v>
                </c:pt>
                <c:pt idx="2">
                  <c:v>Manufacturing</c:v>
                </c:pt>
                <c:pt idx="3">
                  <c:v>Consulting</c:v>
                </c:pt>
                <c:pt idx="4">
                  <c:v>Education</c:v>
                </c:pt>
                <c:pt idx="5">
                  <c:v>Banking/Finance</c:v>
                </c:pt>
              </c:strCache>
            </c:strRef>
          </c:cat>
          <c:val>
            <c:numRef>
              <c:f>Sheet1!$B$2:$B$7</c:f>
              <c:numCache>
                <c:formatCode>General</c:formatCode>
                <c:ptCount val="6"/>
                <c:pt idx="0">
                  <c:v>5</c:v>
                </c:pt>
                <c:pt idx="1">
                  <c:v>4</c:v>
                </c:pt>
                <c:pt idx="2">
                  <c:v>2</c:v>
                </c:pt>
                <c:pt idx="3">
                  <c:v>4</c:v>
                </c:pt>
                <c:pt idx="4">
                  <c:v>8</c:v>
                </c:pt>
                <c:pt idx="5">
                  <c:v>2</c:v>
                </c:pt>
              </c:numCache>
            </c:numRef>
          </c:val>
          <c:extLst>
            <c:ext xmlns:c16="http://schemas.microsoft.com/office/drawing/2014/chart" uri="{C3380CC4-5D6E-409C-BE32-E72D297353CC}">
              <c16:uniqueId val="{00000000-6281-4494-8D61-FEDC6F75D7A2}"/>
            </c:ext>
          </c:extLst>
        </c:ser>
        <c:dLbls>
          <c:showLegendKey val="0"/>
          <c:showVal val="0"/>
          <c:showCatName val="0"/>
          <c:showSerName val="0"/>
          <c:showPercent val="0"/>
          <c:showBubbleSize val="0"/>
        </c:dLbls>
        <c:gapWidth val="219"/>
        <c:overlap val="-27"/>
        <c:axId val="584224512"/>
        <c:axId val="584222216"/>
      </c:barChart>
      <c:catAx>
        <c:axId val="58422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84222216"/>
        <c:crosses val="autoZero"/>
        <c:auto val="1"/>
        <c:lblAlgn val="ctr"/>
        <c:lblOffset val="100"/>
        <c:noMultiLvlLbl val="0"/>
      </c:catAx>
      <c:valAx>
        <c:axId val="584222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22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Regular"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Regular" charset="0"/>
              </a:defRPr>
            </a:lvl1pPr>
          </a:lstStyle>
          <a:p>
            <a:fld id="{EFC10EE1-B198-C942-8235-326C972CBB30}" type="datetimeFigureOut">
              <a:rPr lang="en-US" smtClean="0"/>
              <a:pPr/>
              <a:t>7/31/2018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Regular"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Regular" charset="0"/>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Regular" charset="0"/>
        <a:ea typeface="+mn-ea"/>
        <a:cs typeface="+mn-cs"/>
      </a:defRPr>
    </a:lvl1pPr>
    <a:lvl2pPr marL="914217" algn="l" defTabSz="914217" rtl="0" eaLnBrk="1" latinLnBrk="0" hangingPunct="1">
      <a:defRPr sz="2400" b="0" i="0" kern="1200">
        <a:solidFill>
          <a:schemeClr val="tx1"/>
        </a:solidFill>
        <a:latin typeface="Lato Regular" charset="0"/>
        <a:ea typeface="+mn-ea"/>
        <a:cs typeface="+mn-cs"/>
      </a:defRPr>
    </a:lvl2pPr>
    <a:lvl3pPr marL="1828434" algn="l" defTabSz="914217" rtl="0" eaLnBrk="1" latinLnBrk="0" hangingPunct="1">
      <a:defRPr sz="2400" b="0" i="0" kern="1200">
        <a:solidFill>
          <a:schemeClr val="tx1"/>
        </a:solidFill>
        <a:latin typeface="Lato Regular" charset="0"/>
        <a:ea typeface="+mn-ea"/>
        <a:cs typeface="+mn-cs"/>
      </a:defRPr>
    </a:lvl3pPr>
    <a:lvl4pPr marL="2742651" algn="l" defTabSz="914217" rtl="0" eaLnBrk="1" latinLnBrk="0" hangingPunct="1">
      <a:defRPr sz="2400" b="0" i="0" kern="1200">
        <a:solidFill>
          <a:schemeClr val="tx1"/>
        </a:solidFill>
        <a:latin typeface="Lato Regular" charset="0"/>
        <a:ea typeface="+mn-ea"/>
        <a:cs typeface="+mn-cs"/>
      </a:defRPr>
    </a:lvl4pPr>
    <a:lvl5pPr marL="3656868" algn="l" defTabSz="914217" rtl="0" eaLnBrk="1" latinLnBrk="0" hangingPunct="1">
      <a:defRPr sz="2400" b="0" i="0" kern="1200">
        <a:solidFill>
          <a:schemeClr val="tx1"/>
        </a:solidFill>
        <a:latin typeface="Lato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106765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85020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84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
            <a:ext cx="24377650" cy="13715999"/>
          </a:xfrm>
          <a:solidFill>
            <a:schemeClr val="bg1">
              <a:lumMod val="95000"/>
            </a:schemeClr>
          </a:solidFill>
        </p:spPr>
        <p:txBody>
          <a:bodyPr>
            <a:normAutofit/>
          </a:bodyPr>
          <a:lstStyle>
            <a:lvl1pPr>
              <a:defRPr sz="2801"/>
            </a:lvl1pPr>
          </a:lstStyle>
          <a:p>
            <a:endParaRPr lang="en-US"/>
          </a:p>
        </p:txBody>
      </p:sp>
    </p:spTree>
    <p:extLst>
      <p:ext uri="{BB962C8B-B14F-4D97-AF65-F5344CB8AC3E}">
        <p14:creationId xmlns:p14="http://schemas.microsoft.com/office/powerpoint/2010/main" val="151721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4 Imag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8039968"/>
          </a:xfrm>
          <a:solidFill>
            <a:schemeClr val="bg1">
              <a:lumMod val="95000"/>
            </a:schemeClr>
          </a:solidFill>
          <a:effectLst/>
        </p:spPr>
        <p:txBody>
          <a:bodyPr>
            <a:normAutofit/>
          </a:bodyPr>
          <a:lstStyle>
            <a:lvl1pPr marL="0" indent="0">
              <a:buNone/>
              <a:defRPr sz="360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356312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5"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5"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2691419" y="818653"/>
            <a:ext cx="713903" cy="553833"/>
          </a:xfrm>
          <a:prstGeom prst="rect">
            <a:avLst/>
          </a:prstGeom>
          <a:noFill/>
        </p:spPr>
        <p:txBody>
          <a:bodyPr wrap="none" lIns="182843" tIns="91422" rIns="182843" bIns="91422" rtlCol="0">
            <a:spAutoFit/>
          </a:bodyPr>
          <a:lstStyle/>
          <a:p>
            <a:pPr algn="ctr"/>
            <a:fld id="{260E2A6B-A809-4840-BF14-8648BC0BDF87}" type="slidenum">
              <a:rPr lang="id-ID" sz="2399" b="1" smtClean="0">
                <a:solidFill>
                  <a:schemeClr val="tx1"/>
                </a:solidFill>
                <a:latin typeface="Lato Light"/>
                <a:cs typeface="Lato Light"/>
              </a:rPr>
              <a:pPr algn="ctr"/>
              <a:t>‹#›</a:t>
            </a:fld>
            <a:endParaRPr lang="id-ID" sz="2399">
              <a:solidFill>
                <a:schemeClr val="tx1"/>
              </a:solidFill>
              <a:latin typeface="Lato Light"/>
              <a:cs typeface="Lato Light"/>
            </a:endParaRPr>
          </a:p>
        </p:txBody>
      </p:sp>
      <p:sp>
        <p:nvSpPr>
          <p:cNvPr id="14" name="Oval 13"/>
          <p:cNvSpPr/>
          <p:nvPr userDrawn="1"/>
        </p:nvSpPr>
        <p:spPr>
          <a:xfrm>
            <a:off x="22708638" y="751016"/>
            <a:ext cx="687533" cy="687533"/>
          </a:xfrm>
          <a:prstGeom prst="ellipse">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400">
              <a:solidFill>
                <a:schemeClr val="tx1"/>
              </a:solidFill>
              <a:latin typeface="Lato Light"/>
              <a:cs typeface="Lato Light"/>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7" r:id="rId1"/>
    <p:sldLayoutId id="2147483979" r:id="rId2"/>
    <p:sldLayoutId id="2147484088" r:id="rId3"/>
  </p:sldLayoutIdLst>
  <p:hf hdr="0" ftr="0" dt="0"/>
  <p:txStyles>
    <p:titleStyle>
      <a:lvl1pPr algn="l" defTabSz="1828464" rtl="0" eaLnBrk="1" latinLnBrk="0" hangingPunct="1">
        <a:lnSpc>
          <a:spcPct val="90000"/>
        </a:lnSpc>
        <a:spcBef>
          <a:spcPct val="0"/>
        </a:spcBef>
        <a:buNone/>
        <a:defRPr lang="en-US" sz="6000" kern="1200">
          <a:solidFill>
            <a:schemeClr val="tx1"/>
          </a:solidFill>
          <a:latin typeface="Lato Light"/>
          <a:ea typeface="+mj-ea"/>
          <a:cs typeface="Lato Light"/>
        </a:defRPr>
      </a:lvl1pPr>
    </p:titleStyle>
    <p:bodyStyle>
      <a:lvl1pPr marL="0" indent="0" algn="l" defTabSz="182846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33" indent="0" algn="l" defTabSz="182846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64" indent="0" algn="l" defTabSz="182846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97" indent="0" algn="l" defTabSz="1828464" rtl="0" eaLnBrk="1" latinLnBrk="0" hangingPunct="1">
        <a:lnSpc>
          <a:spcPct val="90000"/>
        </a:lnSpc>
        <a:spcBef>
          <a:spcPts val="1000"/>
        </a:spcBef>
        <a:buFont typeface="Arial" panose="020B0604020202020204" pitchFamily="34" charset="0"/>
        <a:buNone/>
        <a:defRPr lang="en-US" sz="3201" kern="1200" dirty="0" smtClean="0">
          <a:solidFill>
            <a:schemeClr val="tx1"/>
          </a:solidFill>
          <a:effectLst/>
          <a:latin typeface="Lato Light"/>
          <a:ea typeface="+mn-ea"/>
          <a:cs typeface="Lato Light"/>
        </a:defRPr>
      </a:lvl4pPr>
      <a:lvl5pPr marL="3656928" indent="0" algn="l" defTabSz="1828464" rtl="0" eaLnBrk="1" latinLnBrk="0" hangingPunct="1">
        <a:lnSpc>
          <a:spcPct val="90000"/>
        </a:lnSpc>
        <a:spcBef>
          <a:spcPts val="1000"/>
        </a:spcBef>
        <a:buFont typeface="Arial" panose="020B0604020202020204" pitchFamily="34" charset="0"/>
        <a:buNone/>
        <a:defRPr lang="en-US" sz="3201" kern="1200" dirty="0">
          <a:solidFill>
            <a:schemeClr val="tx1"/>
          </a:solidFill>
          <a:effectLst/>
          <a:latin typeface="Lato Light"/>
          <a:ea typeface="+mn-ea"/>
          <a:cs typeface="Lato Light"/>
        </a:defRPr>
      </a:lvl5pPr>
      <a:lvl6pPr marL="5028277"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510"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741"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975" indent="-457116" algn="l" defTabSz="182846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64" rtl="0" eaLnBrk="1" latinLnBrk="0" hangingPunct="1">
        <a:defRPr sz="3600" kern="1200">
          <a:solidFill>
            <a:schemeClr val="tx1"/>
          </a:solidFill>
          <a:latin typeface="+mn-lt"/>
          <a:ea typeface="+mn-ea"/>
          <a:cs typeface="+mn-cs"/>
        </a:defRPr>
      </a:lvl1pPr>
      <a:lvl2pPr marL="914233" algn="l" defTabSz="1828464" rtl="0" eaLnBrk="1" latinLnBrk="0" hangingPunct="1">
        <a:defRPr sz="3600" kern="1200">
          <a:solidFill>
            <a:schemeClr val="tx1"/>
          </a:solidFill>
          <a:latin typeface="+mn-lt"/>
          <a:ea typeface="+mn-ea"/>
          <a:cs typeface="+mn-cs"/>
        </a:defRPr>
      </a:lvl2pPr>
      <a:lvl3pPr marL="1828464" algn="l" defTabSz="1828464" rtl="0" eaLnBrk="1" latinLnBrk="0" hangingPunct="1">
        <a:defRPr sz="3600" kern="1200">
          <a:solidFill>
            <a:schemeClr val="tx1"/>
          </a:solidFill>
          <a:latin typeface="+mn-lt"/>
          <a:ea typeface="+mn-ea"/>
          <a:cs typeface="+mn-cs"/>
        </a:defRPr>
      </a:lvl3pPr>
      <a:lvl4pPr marL="2742697" algn="l" defTabSz="1828464" rtl="0" eaLnBrk="1" latinLnBrk="0" hangingPunct="1">
        <a:defRPr sz="3600" kern="1200">
          <a:solidFill>
            <a:schemeClr val="tx1"/>
          </a:solidFill>
          <a:latin typeface="+mn-lt"/>
          <a:ea typeface="+mn-ea"/>
          <a:cs typeface="+mn-cs"/>
        </a:defRPr>
      </a:lvl4pPr>
      <a:lvl5pPr marL="3656928" algn="l" defTabSz="1828464" rtl="0" eaLnBrk="1" latinLnBrk="0" hangingPunct="1">
        <a:defRPr sz="3600" kern="1200">
          <a:solidFill>
            <a:schemeClr val="tx1"/>
          </a:solidFill>
          <a:latin typeface="+mn-lt"/>
          <a:ea typeface="+mn-ea"/>
          <a:cs typeface="+mn-cs"/>
        </a:defRPr>
      </a:lvl5pPr>
      <a:lvl6pPr marL="4571162" algn="l" defTabSz="1828464" rtl="0" eaLnBrk="1" latinLnBrk="0" hangingPunct="1">
        <a:defRPr sz="3600" kern="1200">
          <a:solidFill>
            <a:schemeClr val="tx1"/>
          </a:solidFill>
          <a:latin typeface="+mn-lt"/>
          <a:ea typeface="+mn-ea"/>
          <a:cs typeface="+mn-cs"/>
        </a:defRPr>
      </a:lvl6pPr>
      <a:lvl7pPr marL="5485394" algn="l" defTabSz="1828464" rtl="0" eaLnBrk="1" latinLnBrk="0" hangingPunct="1">
        <a:defRPr sz="3600" kern="1200">
          <a:solidFill>
            <a:schemeClr val="tx1"/>
          </a:solidFill>
          <a:latin typeface="+mn-lt"/>
          <a:ea typeface="+mn-ea"/>
          <a:cs typeface="+mn-cs"/>
        </a:defRPr>
      </a:lvl7pPr>
      <a:lvl8pPr marL="6399626" algn="l" defTabSz="1828464" rtl="0" eaLnBrk="1" latinLnBrk="0" hangingPunct="1">
        <a:defRPr sz="3600" kern="1200">
          <a:solidFill>
            <a:schemeClr val="tx1"/>
          </a:solidFill>
          <a:latin typeface="+mn-lt"/>
          <a:ea typeface="+mn-ea"/>
          <a:cs typeface="+mn-cs"/>
        </a:defRPr>
      </a:lvl8pPr>
      <a:lvl9pPr marL="7313858" algn="l" defTabSz="182846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a:extLst>
              <a:ext uri="{FF2B5EF4-FFF2-40B4-BE49-F238E27FC236}">
                <a16:creationId xmlns:a16="http://schemas.microsoft.com/office/drawing/2014/main" id="{0DC102AF-E237-48E6-AF76-0A346B6D0D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37250" y="724633"/>
            <a:ext cx="12503150" cy="773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E31F2C5A-CF0F-4BD1-9CF3-2384A5C9117B}"/>
              </a:ext>
            </a:extLst>
          </p:cNvPr>
          <p:cNvSpPr txBox="1"/>
          <p:nvPr/>
        </p:nvSpPr>
        <p:spPr>
          <a:xfrm>
            <a:off x="1196575" y="8389382"/>
            <a:ext cx="21984500" cy="707886"/>
          </a:xfrm>
          <a:prstGeom prst="rect">
            <a:avLst/>
          </a:prstGeom>
          <a:noFill/>
        </p:spPr>
        <p:txBody>
          <a:bodyPr wrap="square" rtlCol="0">
            <a:spAutoFit/>
          </a:bodyPr>
          <a:lstStyle/>
          <a:p>
            <a:pPr algn="ctr"/>
            <a:r>
              <a:rPr lang="sr-Latn-RS" sz="4000" spc="1500" dirty="0">
                <a:solidFill>
                  <a:schemeClr val="tx1">
                    <a:lumMod val="50000"/>
                    <a:lumOff val="50000"/>
                  </a:schemeClr>
                </a:solidFill>
                <a:latin typeface="Open Sans" pitchFamily="34" charset="0"/>
                <a:ea typeface="Open Sans Light" pitchFamily="34" charset="0"/>
                <a:cs typeface="Open Sans Light" pitchFamily="34" charset="0"/>
              </a:rPr>
              <a:t>PITCH DECK</a:t>
            </a:r>
            <a:endParaRPr lang="en-US" sz="4000" spc="1500" dirty="0">
              <a:solidFill>
                <a:schemeClr val="tx1">
                  <a:lumMod val="50000"/>
                  <a:lumOff val="50000"/>
                </a:schemeClr>
              </a:solidFill>
              <a:latin typeface="Open Sans"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val="82289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36626" y="1628849"/>
            <a:ext cx="14861074" cy="1015663"/>
          </a:xfrm>
          <a:prstGeom prst="rect">
            <a:avLst/>
          </a:prstGeom>
          <a:noFill/>
        </p:spPr>
        <p:txBody>
          <a:bodyPr wrap="square">
            <a:spAutoFit/>
          </a:bodyPr>
          <a:lstStyle/>
          <a:p>
            <a:pPr algn="ctr" defTabSz="1828464">
              <a:defRPr/>
            </a:pPr>
            <a:r>
              <a:rPr lang="sr-Latn-RS" sz="6000" dirty="0">
                <a:solidFill>
                  <a:schemeClr val="tx2"/>
                </a:solidFill>
                <a:latin typeface="Lato" charset="0"/>
                <a:ea typeface="Lato" charset="0"/>
                <a:cs typeface="Lato" charset="0"/>
              </a:rPr>
              <a:t>YouTestMe &amp; ProctorEdu </a:t>
            </a:r>
            <a:r>
              <a:rPr lang="sr-Latn-RS" sz="6000" dirty="0" err="1">
                <a:solidFill>
                  <a:schemeClr val="tx2"/>
                </a:solidFill>
                <a:latin typeface="Lato" charset="0"/>
                <a:ea typeface="Lato" charset="0"/>
                <a:cs typeface="Lato" charset="0"/>
              </a:rPr>
              <a:t>Partnership</a:t>
            </a:r>
            <a:endParaRPr lang="en-US" sz="6000" dirty="0">
              <a:solidFill>
                <a:schemeClr val="tx2"/>
              </a:solidFill>
              <a:latin typeface="Lato" charset="0"/>
              <a:ea typeface="Lato" charset="0"/>
              <a:cs typeface="Lato" charset="0"/>
            </a:endParaRPr>
          </a:p>
        </p:txBody>
      </p:sp>
      <p:sp>
        <p:nvSpPr>
          <p:cNvPr id="13" name="TextBox 12"/>
          <p:cNvSpPr txBox="1"/>
          <p:nvPr/>
        </p:nvSpPr>
        <p:spPr>
          <a:xfrm>
            <a:off x="6610885" y="1127868"/>
            <a:ext cx="11233150" cy="400110"/>
          </a:xfrm>
          <a:prstGeom prst="rect">
            <a:avLst/>
          </a:prstGeom>
          <a:noFill/>
        </p:spPr>
        <p:txBody>
          <a:bodyPr wrap="square">
            <a:spAutoFit/>
          </a:bodyPr>
          <a:lstStyle/>
          <a:p>
            <a:pPr algn="ctr" defTabSz="1828464">
              <a:defRPr/>
            </a:pPr>
            <a:r>
              <a:rPr lang="sr-Latn-RS" sz="2000" dirty="0" err="1">
                <a:latin typeface="Lato Regular" charset="0"/>
                <a:ea typeface="Lato Regular" charset="0"/>
                <a:cs typeface="Lato Regular" charset="0"/>
              </a:rPr>
              <a:t>PARTNERSHIPS</a:t>
            </a:r>
            <a:endParaRPr lang="en-US" sz="2000" dirty="0">
              <a:latin typeface="Lato Regular" charset="0"/>
              <a:ea typeface="Lato Regular" charset="0"/>
              <a:cs typeface="Lato Regular" charset="0"/>
            </a:endParaRPr>
          </a:p>
        </p:txBody>
      </p:sp>
      <p:grpSp>
        <p:nvGrpSpPr>
          <p:cNvPr id="2" name="Group 1">
            <a:extLst>
              <a:ext uri="{FF2B5EF4-FFF2-40B4-BE49-F238E27FC236}">
                <a16:creationId xmlns:a16="http://schemas.microsoft.com/office/drawing/2014/main" id="{E3A05B1B-8B54-4575-855B-5D9994E43D6D}"/>
              </a:ext>
            </a:extLst>
          </p:cNvPr>
          <p:cNvGrpSpPr/>
          <p:nvPr/>
        </p:nvGrpSpPr>
        <p:grpSpPr>
          <a:xfrm>
            <a:off x="1369928" y="4143336"/>
            <a:ext cx="17970879" cy="7838305"/>
            <a:chOff x="1364871" y="2832038"/>
            <a:chExt cx="17970879" cy="7838305"/>
          </a:xfrm>
        </p:grpSpPr>
        <p:sp>
          <p:nvSpPr>
            <p:cNvPr id="1698" name="Shape 1698"/>
            <p:cNvSpPr/>
            <p:nvPr/>
          </p:nvSpPr>
          <p:spPr>
            <a:xfrm>
              <a:off x="1369928" y="5615645"/>
              <a:ext cx="1523856" cy="1523856"/>
            </a:xfrm>
            <a:prstGeom prst="ellipse">
              <a:avLst/>
            </a:prstGeom>
            <a:noFill/>
            <a:ln w="12700" cap="flat">
              <a:solidFill>
                <a:schemeClr val="tx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solidFill>
                    <a:schemeClr val="tx1"/>
                  </a:solidFill>
                  <a:latin typeface="Lato Light" charset="0"/>
                  <a:ea typeface="Lato Light" charset="0"/>
                  <a:cs typeface="Lato Light" charset="0"/>
                </a:rPr>
                <a:t>2</a:t>
              </a:r>
            </a:p>
          </p:txBody>
        </p:sp>
        <p:sp>
          <p:nvSpPr>
            <p:cNvPr id="1701" name="Shape 1701"/>
            <p:cNvSpPr/>
            <p:nvPr/>
          </p:nvSpPr>
          <p:spPr>
            <a:xfrm>
              <a:off x="1364871" y="8362222"/>
              <a:ext cx="1523856" cy="1523856"/>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latin typeface="Lato Light" charset="0"/>
                  <a:ea typeface="Lato Light" charset="0"/>
                  <a:cs typeface="Lato Light" charset="0"/>
                </a:rPr>
                <a:t>3</a:t>
              </a:r>
            </a:p>
          </p:txBody>
        </p:sp>
        <p:sp>
          <p:nvSpPr>
            <p:cNvPr id="1704" name="Shape 1704"/>
            <p:cNvSpPr/>
            <p:nvPr/>
          </p:nvSpPr>
          <p:spPr>
            <a:xfrm>
              <a:off x="1369928" y="3062499"/>
              <a:ext cx="1523852" cy="1523852"/>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latin typeface="Lato Light" charset="0"/>
                  <a:ea typeface="Lato Light" charset="0"/>
                  <a:cs typeface="Lato Light" charset="0"/>
                </a:rPr>
                <a:t>1</a:t>
              </a:r>
              <a:endParaRPr sz="11251" dirty="0">
                <a:latin typeface="Lato Light" charset="0"/>
                <a:ea typeface="Lato Light" charset="0"/>
                <a:cs typeface="Lato Light" charset="0"/>
              </a:endParaRPr>
            </a:p>
          </p:txBody>
        </p:sp>
        <p:sp>
          <p:nvSpPr>
            <p:cNvPr id="15" name="TextBox 14"/>
            <p:cNvSpPr txBox="1"/>
            <p:nvPr/>
          </p:nvSpPr>
          <p:spPr>
            <a:xfrm>
              <a:off x="3951384" y="2832038"/>
              <a:ext cx="15384366" cy="1984774"/>
            </a:xfrm>
            <a:prstGeom prst="rect">
              <a:avLst/>
            </a:prstGeom>
            <a:noFill/>
          </p:spPr>
          <p:txBody>
            <a:bodyPr wrap="square" rtlCol="0">
              <a:spAutoFit/>
            </a:bodyPr>
            <a:lstStyle/>
            <a:p>
              <a:pPr>
                <a:lnSpc>
                  <a:spcPct val="150000"/>
                </a:lnSpc>
              </a:pPr>
              <a:r>
                <a:rPr lang="sr-Latn-RS" sz="3400" dirty="0" err="1">
                  <a:latin typeface="Lato" charset="0"/>
                  <a:ea typeface="Lato" charset="0"/>
                  <a:cs typeface="Lato" charset="0"/>
                </a:rPr>
                <a:t>What</a:t>
              </a:r>
              <a:r>
                <a:rPr lang="sr-Latn-RS" sz="3400" dirty="0">
                  <a:latin typeface="Lato" charset="0"/>
                  <a:ea typeface="Lato" charset="0"/>
                  <a:cs typeface="Lato" charset="0"/>
                </a:rPr>
                <a:t> is ProctorEdu?</a:t>
              </a:r>
              <a:endParaRPr lang="en-US" sz="3400" dirty="0">
                <a:latin typeface="Lato" charset="0"/>
                <a:ea typeface="Lato" charset="0"/>
                <a:cs typeface="Lato" charset="0"/>
              </a:endParaRPr>
            </a:p>
            <a:p>
              <a:pPr>
                <a:lnSpc>
                  <a:spcPct val="150000"/>
                </a:lnSpc>
              </a:pPr>
              <a:r>
                <a:rPr lang="sr-Latn-RS" sz="2399" dirty="0">
                  <a:latin typeface="Lato Light" charset="0"/>
                  <a:ea typeface="Lato Light" charset="0"/>
                  <a:cs typeface="Lato Light" charset="0"/>
                </a:rPr>
                <a:t>ProctorEdu is a company </a:t>
              </a:r>
              <a:r>
                <a:rPr lang="sr-Latn-RS" sz="2399" dirty="0" err="1">
                  <a:latin typeface="Lato Light" charset="0"/>
                  <a:ea typeface="Lato Light" charset="0"/>
                  <a:cs typeface="Lato Light" charset="0"/>
                </a:rPr>
                <a:t>that</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delivers</a:t>
              </a:r>
              <a:r>
                <a:rPr lang="sr-Latn-RS" sz="2399" dirty="0">
                  <a:latin typeface="Lato Light" charset="0"/>
                  <a:ea typeface="Lato Light" charset="0"/>
                  <a:cs typeface="Lato Light" charset="0"/>
                </a:rPr>
                <a:t> an </a:t>
              </a:r>
              <a:r>
                <a:rPr lang="sr-Latn-RS" sz="2399" dirty="0" err="1">
                  <a:latin typeface="Lato Light" charset="0"/>
                  <a:ea typeface="Lato Light" charset="0"/>
                  <a:cs typeface="Lato Light" charset="0"/>
                </a:rPr>
                <a:t>automated</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proctoring</a:t>
              </a:r>
              <a:r>
                <a:rPr lang="sr-Latn-RS" sz="2399" dirty="0">
                  <a:latin typeface="Lato Light" charset="0"/>
                  <a:ea typeface="Lato Light" charset="0"/>
                  <a:cs typeface="Lato Light" charset="0"/>
                </a:rPr>
                <a:t> software </a:t>
              </a:r>
              <a:r>
                <a:rPr lang="sr-Latn-RS" sz="2399" dirty="0" err="1">
                  <a:latin typeface="Lato Light" charset="0"/>
                  <a:ea typeface="Lato Light" charset="0"/>
                  <a:cs typeface="Lato Light" charset="0"/>
                </a:rPr>
                <a:t>solution</a:t>
              </a:r>
              <a:r>
                <a:rPr lang="sr-Latn-RS" sz="2399" dirty="0">
                  <a:latin typeface="Lato Light" charset="0"/>
                  <a:ea typeface="Lato Light" charset="0"/>
                  <a:cs typeface="Lato Light" charset="0"/>
                </a:rPr>
                <a:t>. ProctorEdu </a:t>
              </a:r>
              <a:r>
                <a:rPr lang="sr-Latn-RS" sz="2399" dirty="0" err="1">
                  <a:latin typeface="Lato Light" charset="0"/>
                  <a:ea typeface="Lato Light" charset="0"/>
                  <a:cs typeface="Lato Light" charset="0"/>
                </a:rPr>
                <a:t>minimizes</a:t>
              </a:r>
              <a:r>
                <a:rPr lang="sr-Latn-RS" sz="2399" dirty="0">
                  <a:latin typeface="Lato Light" charset="0"/>
                  <a:ea typeface="Lato Light" charset="0"/>
                  <a:cs typeface="Lato Light" charset="0"/>
                </a:rPr>
                <a:t> the </a:t>
              </a:r>
              <a:r>
                <a:rPr lang="sr-Latn-RS" sz="2399" dirty="0" err="1">
                  <a:latin typeface="Lato Light" charset="0"/>
                  <a:ea typeface="Lato Light" charset="0"/>
                  <a:cs typeface="Lato Light" charset="0"/>
                </a:rPr>
                <a:t>need</a:t>
              </a:r>
              <a:r>
                <a:rPr lang="sr-Latn-RS" sz="2399" dirty="0">
                  <a:latin typeface="Lato Light" charset="0"/>
                  <a:ea typeface="Lato Light" charset="0"/>
                  <a:cs typeface="Lato Light" charset="0"/>
                </a:rPr>
                <a:t> for </a:t>
              </a:r>
              <a:r>
                <a:rPr lang="sr-Latn-RS" sz="2399" dirty="0" err="1">
                  <a:latin typeface="Lato Light" charset="0"/>
                  <a:ea typeface="Lato Light" charset="0"/>
                  <a:cs typeface="Lato Light" charset="0"/>
                </a:rPr>
                <a:t>hiring</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people</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who</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will</a:t>
              </a:r>
              <a:r>
                <a:rPr lang="sr-Latn-RS" sz="2399" dirty="0">
                  <a:latin typeface="Lato Light" charset="0"/>
                  <a:ea typeface="Lato Light" charset="0"/>
                  <a:cs typeface="Lato Light" charset="0"/>
                </a:rPr>
                <a:t> be </a:t>
              </a:r>
              <a:r>
                <a:rPr lang="sr-Latn-RS" sz="2399" dirty="0" err="1">
                  <a:latin typeface="Lato Light" charset="0"/>
                  <a:ea typeface="Lato Light" charset="0"/>
                  <a:cs typeface="Lato Light" charset="0"/>
                </a:rPr>
                <a:t>proctors</a:t>
              </a:r>
              <a:r>
                <a:rPr lang="sr-Latn-RS" sz="2399" dirty="0">
                  <a:latin typeface="Lato Light" charset="0"/>
                  <a:ea typeface="Lato Light" charset="0"/>
                  <a:cs typeface="Lato Light" charset="0"/>
                </a:rPr>
                <a:t> on </a:t>
              </a:r>
              <a:r>
                <a:rPr lang="sr-Latn-RS" sz="2399" dirty="0" err="1">
                  <a:latin typeface="Lato Light" charset="0"/>
                  <a:ea typeface="Lato Light" charset="0"/>
                  <a:cs typeface="Lato Light" charset="0"/>
                </a:rPr>
                <a:t>exams</a:t>
              </a:r>
              <a:r>
                <a:rPr lang="sr-Latn-RS" sz="2399" dirty="0">
                  <a:latin typeface="Lato Light" charset="0"/>
                  <a:ea typeface="Lato Light" charset="0"/>
                  <a:cs typeface="Lato Light" charset="0"/>
                </a:rPr>
                <a:t>. </a:t>
              </a:r>
              <a:endParaRPr lang="en-US" sz="2399" dirty="0">
                <a:latin typeface="Lato Light" charset="0"/>
                <a:ea typeface="Lato Light" charset="0"/>
                <a:cs typeface="Lato Light" charset="0"/>
              </a:endParaRPr>
            </a:p>
          </p:txBody>
        </p:sp>
        <p:sp>
          <p:nvSpPr>
            <p:cNvPr id="18" name="TextBox 17">
              <a:extLst>
                <a:ext uri="{FF2B5EF4-FFF2-40B4-BE49-F238E27FC236}">
                  <a16:creationId xmlns:a16="http://schemas.microsoft.com/office/drawing/2014/main" id="{9F0F8BF7-867D-4B35-BA73-B73E9E18960A}"/>
                </a:ext>
              </a:extLst>
            </p:cNvPr>
            <p:cNvSpPr txBox="1"/>
            <p:nvPr/>
          </p:nvSpPr>
          <p:spPr>
            <a:xfrm>
              <a:off x="3951384" y="5385186"/>
              <a:ext cx="15384366"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The </a:t>
              </a:r>
              <a:r>
                <a:rPr lang="sr-Latn-RS" sz="3400" dirty="0" err="1">
                  <a:latin typeface="Lato" charset="0"/>
                  <a:ea typeface="Lato" charset="0"/>
                  <a:cs typeface="Lato" charset="0"/>
                </a:rPr>
                <a:t>story</a:t>
              </a:r>
              <a:r>
                <a:rPr lang="sr-Latn-RS" sz="3400" dirty="0">
                  <a:latin typeface="Lato" charset="0"/>
                  <a:ea typeface="Lato" charset="0"/>
                  <a:cs typeface="Lato" charset="0"/>
                </a:rPr>
                <a:t> of YouTestMe &amp; ProctorEdu </a:t>
              </a:r>
              <a:r>
                <a:rPr lang="sr-Latn-RS" sz="3400" dirty="0" err="1">
                  <a:latin typeface="Lato" charset="0"/>
                  <a:ea typeface="Lato" charset="0"/>
                  <a:cs typeface="Lato" charset="0"/>
                </a:rPr>
                <a:t>Partnership</a:t>
              </a:r>
              <a:endParaRPr lang="en-US" sz="3400" dirty="0">
                <a:latin typeface="Lato" charset="0"/>
                <a:ea typeface="Lato" charset="0"/>
                <a:cs typeface="Lato" charset="0"/>
              </a:endParaRPr>
            </a:p>
            <a:p>
              <a:pPr>
                <a:lnSpc>
                  <a:spcPct val="150000"/>
                </a:lnSpc>
              </a:pPr>
              <a:r>
                <a:rPr lang="sr-Latn-RS" sz="2399" dirty="0">
                  <a:latin typeface="Lato Light" charset="0"/>
                  <a:ea typeface="Lato Light" charset="0"/>
                  <a:cs typeface="Lato Light" charset="0"/>
                </a:rPr>
                <a:t>In </a:t>
              </a:r>
              <a:r>
                <a:rPr lang="sr-Latn-RS" sz="2399" dirty="0" err="1">
                  <a:latin typeface="Lato Light" charset="0"/>
                  <a:ea typeface="Lato Light" charset="0"/>
                  <a:cs typeface="Lato Light" charset="0"/>
                </a:rPr>
                <a:t>October</a:t>
              </a:r>
              <a:r>
                <a:rPr lang="sr-Latn-RS" sz="2399" dirty="0">
                  <a:latin typeface="Lato Light" charset="0"/>
                  <a:ea typeface="Lato Light" charset="0"/>
                  <a:cs typeface="Lato Light" charset="0"/>
                </a:rPr>
                <a:t> 2017, YouTestMe and ProctorEdu </a:t>
              </a:r>
              <a:r>
                <a:rPr lang="sr-Latn-RS" sz="2399" dirty="0" err="1">
                  <a:latin typeface="Lato Light" charset="0"/>
                  <a:ea typeface="Lato Light" charset="0"/>
                  <a:cs typeface="Lato Light" charset="0"/>
                </a:rPr>
                <a:t>started</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making</a:t>
              </a:r>
              <a:r>
                <a:rPr lang="sr-Latn-RS" sz="2399" dirty="0">
                  <a:latin typeface="Lato Light" charset="0"/>
                  <a:ea typeface="Lato Light" charset="0"/>
                  <a:cs typeface="Lato Light" charset="0"/>
                </a:rPr>
                <a:t> an </a:t>
              </a:r>
              <a:r>
                <a:rPr lang="sr-Latn-RS" sz="2399" dirty="0" err="1">
                  <a:latin typeface="Lato Light" charset="0"/>
                  <a:ea typeface="Lato Light" charset="0"/>
                  <a:cs typeface="Lato Light" charset="0"/>
                </a:rPr>
                <a:t>integration</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between</a:t>
              </a:r>
              <a:r>
                <a:rPr lang="sr-Latn-RS" sz="2399" dirty="0">
                  <a:latin typeface="Lato Light" charset="0"/>
                  <a:ea typeface="Lato Light" charset="0"/>
                  <a:cs typeface="Lato Light" charset="0"/>
                </a:rPr>
                <a:t> ProctorEdu and YouTestMe GetCertified. The </a:t>
              </a:r>
              <a:r>
                <a:rPr lang="sr-Latn-RS" sz="2399" dirty="0" err="1">
                  <a:latin typeface="Lato Light" charset="0"/>
                  <a:ea typeface="Lato Light" charset="0"/>
                  <a:cs typeface="Lato Light" charset="0"/>
                </a:rPr>
                <a:t>result</a:t>
              </a:r>
              <a:r>
                <a:rPr lang="sr-Latn-RS" sz="2399" dirty="0">
                  <a:latin typeface="Lato Light" charset="0"/>
                  <a:ea typeface="Lato Light" charset="0"/>
                  <a:cs typeface="Lato Light" charset="0"/>
                </a:rPr>
                <a:t> is </a:t>
              </a:r>
              <a:r>
                <a:rPr lang="sr-Latn-RS" sz="2399" dirty="0" err="1">
                  <a:latin typeface="Lato Light" charset="0"/>
                  <a:ea typeface="Lato Light" charset="0"/>
                  <a:cs typeface="Lato Light" charset="0"/>
                </a:rPr>
                <a:t>that</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now</a:t>
              </a:r>
              <a:r>
                <a:rPr lang="sr-Latn-RS" sz="2399" dirty="0">
                  <a:latin typeface="Lato Light" charset="0"/>
                  <a:ea typeface="Lato Light" charset="0"/>
                  <a:cs typeface="Lato Light" charset="0"/>
                </a:rPr>
                <a:t>, YouTestMe </a:t>
              </a:r>
              <a:r>
                <a:rPr lang="sr-Latn-RS" sz="2399" dirty="0" err="1">
                  <a:latin typeface="Lato Light" charset="0"/>
                  <a:ea typeface="Lato Light" charset="0"/>
                  <a:cs typeface="Lato Light" charset="0"/>
                </a:rPr>
                <a:t>can</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offer</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fully</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automated</a:t>
              </a:r>
              <a:r>
                <a:rPr lang="sr-Latn-RS" sz="2399" dirty="0">
                  <a:latin typeface="Lato Light" charset="0"/>
                  <a:ea typeface="Lato Light" charset="0"/>
                  <a:cs typeface="Lato Light" charset="0"/>
                </a:rPr>
                <a:t> online </a:t>
              </a:r>
              <a:r>
                <a:rPr lang="sr-Latn-RS" sz="2399" dirty="0" err="1">
                  <a:latin typeface="Lato Light" charset="0"/>
                  <a:ea typeface="Lato Light" charset="0"/>
                  <a:cs typeface="Lato Light" charset="0"/>
                </a:rPr>
                <a:t>exam</a:t>
              </a:r>
              <a:r>
                <a:rPr lang="sr-Latn-RS" sz="2399" dirty="0">
                  <a:latin typeface="Lato Light" charset="0"/>
                  <a:ea typeface="Lato Light" charset="0"/>
                  <a:cs typeface="Lato Light" charset="0"/>
                </a:rPr>
                <a:t> and </a:t>
              </a:r>
              <a:r>
                <a:rPr lang="sr-Latn-RS" sz="2399" dirty="0" err="1">
                  <a:latin typeface="Lato Light" charset="0"/>
                  <a:ea typeface="Lato Light" charset="0"/>
                  <a:cs typeface="Lato Light" charset="0"/>
                </a:rPr>
                <a:t>proctoring</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solution</a:t>
              </a:r>
              <a:r>
                <a:rPr lang="sr-Latn-RS" sz="2399" dirty="0">
                  <a:latin typeface="Lato Light" charset="0"/>
                  <a:ea typeface="Lato Light" charset="0"/>
                  <a:cs typeface="Lato Light" charset="0"/>
                </a:rPr>
                <a:t>.</a:t>
              </a:r>
              <a:endParaRPr lang="en-US" sz="2399" dirty="0">
                <a:latin typeface="Lato Light" charset="0"/>
                <a:ea typeface="Lato Light" charset="0"/>
                <a:cs typeface="Lato Light" charset="0"/>
              </a:endParaRPr>
            </a:p>
          </p:txBody>
        </p:sp>
        <p:sp>
          <p:nvSpPr>
            <p:cNvPr id="19" name="TextBox 18">
              <a:extLst>
                <a:ext uri="{FF2B5EF4-FFF2-40B4-BE49-F238E27FC236}">
                  <a16:creationId xmlns:a16="http://schemas.microsoft.com/office/drawing/2014/main" id="{823C7D09-525D-4C7F-BDD0-F624F8845635}"/>
                </a:ext>
              </a:extLst>
            </p:cNvPr>
            <p:cNvSpPr txBox="1"/>
            <p:nvPr/>
          </p:nvSpPr>
          <p:spPr>
            <a:xfrm>
              <a:off x="3951384" y="8131763"/>
              <a:ext cx="15384366" cy="2538580"/>
            </a:xfrm>
            <a:prstGeom prst="rect">
              <a:avLst/>
            </a:prstGeom>
            <a:noFill/>
          </p:spPr>
          <p:txBody>
            <a:bodyPr wrap="square" rtlCol="0">
              <a:spAutoFit/>
            </a:bodyPr>
            <a:lstStyle/>
            <a:p>
              <a:pPr>
                <a:lnSpc>
                  <a:spcPct val="150000"/>
                </a:lnSpc>
              </a:pPr>
              <a:r>
                <a:rPr lang="sr-Latn-RS" sz="3400" dirty="0" err="1">
                  <a:latin typeface="Lato" charset="0"/>
                  <a:ea typeface="Lato" charset="0"/>
                  <a:cs typeface="Lato" charset="0"/>
                </a:rPr>
                <a:t>Benefits</a:t>
              </a:r>
              <a:r>
                <a:rPr lang="sr-Latn-RS" sz="3400" dirty="0">
                  <a:latin typeface="Lato" charset="0"/>
                  <a:ea typeface="Lato" charset="0"/>
                  <a:cs typeface="Lato" charset="0"/>
                </a:rPr>
                <a:t> of </a:t>
              </a:r>
              <a:r>
                <a:rPr lang="sr-Latn-RS" sz="3400" dirty="0" err="1">
                  <a:latin typeface="Lato" charset="0"/>
                  <a:ea typeface="Lato" charset="0"/>
                  <a:cs typeface="Lato" charset="0"/>
                </a:rPr>
                <a:t>Partnership</a:t>
              </a:r>
              <a:r>
                <a:rPr lang="sr-Latn-RS" sz="3400" dirty="0">
                  <a:latin typeface="Lato" charset="0"/>
                  <a:ea typeface="Lato" charset="0"/>
                  <a:cs typeface="Lato" charset="0"/>
                </a:rPr>
                <a:t> </a:t>
              </a:r>
              <a:r>
                <a:rPr lang="sr-Latn-RS" sz="3400" dirty="0" err="1">
                  <a:latin typeface="Lato" charset="0"/>
                  <a:ea typeface="Lato" charset="0"/>
                  <a:cs typeface="Lato" charset="0"/>
                </a:rPr>
                <a:t>with</a:t>
              </a:r>
              <a:r>
                <a:rPr lang="sr-Latn-RS" sz="3400" dirty="0">
                  <a:latin typeface="Lato" charset="0"/>
                  <a:ea typeface="Lato" charset="0"/>
                  <a:cs typeface="Lato" charset="0"/>
                </a:rPr>
                <a:t> ProctorEdu</a:t>
              </a:r>
              <a:endParaRPr lang="en-US" sz="3400" dirty="0">
                <a:latin typeface="Lato" charset="0"/>
                <a:ea typeface="Lato" charset="0"/>
                <a:cs typeface="Lato" charset="0"/>
              </a:endParaRPr>
            </a:p>
            <a:p>
              <a:pPr>
                <a:lnSpc>
                  <a:spcPct val="150000"/>
                </a:lnSpc>
              </a:pPr>
              <a:r>
                <a:rPr lang="sr-Latn-RS" sz="2399" dirty="0">
                  <a:latin typeface="Lato Light" charset="0"/>
                  <a:ea typeface="Lato Light" charset="0"/>
                  <a:cs typeface="Lato Light" charset="0"/>
                </a:rPr>
                <a:t>This </a:t>
              </a:r>
              <a:r>
                <a:rPr lang="sr-Latn-RS" sz="2399" dirty="0" err="1">
                  <a:latin typeface="Lato Light" charset="0"/>
                  <a:ea typeface="Lato Light" charset="0"/>
                  <a:cs typeface="Lato Light" charset="0"/>
                </a:rPr>
                <a:t>kind</a:t>
              </a:r>
              <a:r>
                <a:rPr lang="sr-Latn-RS" sz="2399" dirty="0">
                  <a:latin typeface="Lato Light" charset="0"/>
                  <a:ea typeface="Lato Light" charset="0"/>
                  <a:cs typeface="Lato Light" charset="0"/>
                </a:rPr>
                <a:t> of </a:t>
              </a:r>
              <a:r>
                <a:rPr lang="sr-Latn-RS" sz="2399" dirty="0" err="1">
                  <a:latin typeface="Lato Light" charset="0"/>
                  <a:ea typeface="Lato Light" charset="0"/>
                  <a:cs typeface="Lato Light" charset="0"/>
                </a:rPr>
                <a:t>integration</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opens</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new</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doors</a:t>
              </a:r>
              <a:r>
                <a:rPr lang="sr-Latn-RS" sz="2399" dirty="0">
                  <a:latin typeface="Lato Light" charset="0"/>
                  <a:ea typeface="Lato Light" charset="0"/>
                  <a:cs typeface="Lato Light" charset="0"/>
                </a:rPr>
                <a:t> and </a:t>
              </a:r>
              <a:r>
                <a:rPr lang="sr-Latn-RS" sz="2399" dirty="0" err="1">
                  <a:latin typeface="Lato Light" charset="0"/>
                  <a:ea typeface="Lato Light" charset="0"/>
                  <a:cs typeface="Lato Light" charset="0"/>
                </a:rPr>
                <a:t>can</a:t>
              </a:r>
              <a:r>
                <a:rPr lang="sr-Latn-RS" sz="2399" dirty="0">
                  <a:latin typeface="Lato Light" charset="0"/>
                  <a:ea typeface="Lato Light" charset="0"/>
                  <a:cs typeface="Lato Light" charset="0"/>
                </a:rPr>
                <a:t> target </a:t>
              </a:r>
              <a:r>
                <a:rPr lang="sr-Latn-RS" sz="2399" dirty="0" err="1">
                  <a:latin typeface="Lato Light" charset="0"/>
                  <a:ea typeface="Lato Light" charset="0"/>
                  <a:cs typeface="Lato Light" charset="0"/>
                </a:rPr>
                <a:t>new</a:t>
              </a:r>
              <a:r>
                <a:rPr lang="sr-Latn-RS" sz="2399" dirty="0">
                  <a:latin typeface="Lato Light" charset="0"/>
                  <a:ea typeface="Lato Light" charset="0"/>
                  <a:cs typeface="Lato Light" charset="0"/>
                </a:rPr>
                <a:t> market </a:t>
              </a:r>
              <a:r>
                <a:rPr lang="sr-Latn-RS" sz="2399" dirty="0" err="1">
                  <a:latin typeface="Lato Light" charset="0"/>
                  <a:ea typeface="Lato Light" charset="0"/>
                  <a:cs typeface="Lato Light" charset="0"/>
                </a:rPr>
                <a:t>segments</a:t>
              </a:r>
              <a:r>
                <a:rPr lang="en-GB" sz="2399" dirty="0">
                  <a:latin typeface="Lato Light" charset="0"/>
                  <a:ea typeface="Lato Light" charset="0"/>
                  <a:cs typeface="Lato Light" charset="0"/>
                </a:rPr>
                <a:t>.</a:t>
              </a:r>
              <a:r>
                <a:rPr lang="sr-Latn-RS" sz="2399" dirty="0">
                  <a:latin typeface="Lato Light" charset="0"/>
                  <a:ea typeface="Lato Light" charset="0"/>
                  <a:cs typeface="Lato Light" charset="0"/>
                </a:rPr>
                <a:t> For </a:t>
              </a:r>
              <a:r>
                <a:rPr lang="sr-Latn-RS" sz="2399" dirty="0" err="1">
                  <a:latin typeface="Lato Light" charset="0"/>
                  <a:ea typeface="Lato Light" charset="0"/>
                  <a:cs typeface="Lato Light" charset="0"/>
                </a:rPr>
                <a:t>example</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potential</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customers</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can</a:t>
              </a:r>
              <a:r>
                <a:rPr lang="sr-Latn-RS" sz="2399" dirty="0">
                  <a:latin typeface="Lato Light" charset="0"/>
                  <a:ea typeface="Lato Light" charset="0"/>
                  <a:cs typeface="Lato Light" charset="0"/>
                </a:rPr>
                <a:t> be </a:t>
              </a:r>
              <a:r>
                <a:rPr lang="sr-Latn-RS" sz="2399" dirty="0" err="1">
                  <a:latin typeface="Lato Light" charset="0"/>
                  <a:ea typeface="Lato Light" charset="0"/>
                  <a:cs typeface="Lato Light" charset="0"/>
                </a:rPr>
                <a:t>all</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companies</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that</a:t>
              </a:r>
              <a:r>
                <a:rPr lang="sr-Latn-RS" sz="2399" dirty="0">
                  <a:latin typeface="Lato Light" charset="0"/>
                  <a:ea typeface="Lato Light" charset="0"/>
                  <a:cs typeface="Lato Light" charset="0"/>
                </a:rPr>
                <a:t> provide </a:t>
              </a:r>
              <a:r>
                <a:rPr lang="sr-Latn-RS" sz="2399" dirty="0" err="1">
                  <a:latin typeface="Lato Light" charset="0"/>
                  <a:ea typeface="Lato Light" charset="0"/>
                  <a:cs typeface="Lato Light" charset="0"/>
                </a:rPr>
                <a:t>professional</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certifications</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that</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can</a:t>
              </a:r>
              <a:r>
                <a:rPr lang="sr-Latn-RS" sz="2399" dirty="0">
                  <a:latin typeface="Lato Light" charset="0"/>
                  <a:ea typeface="Lato Light" charset="0"/>
                  <a:cs typeface="Lato Light" charset="0"/>
                </a:rPr>
                <a:t> be </a:t>
              </a:r>
              <a:r>
                <a:rPr lang="sr-Latn-RS" sz="2399" dirty="0" err="1">
                  <a:latin typeface="Lato Light" charset="0"/>
                  <a:ea typeface="Lato Light" charset="0"/>
                  <a:cs typeface="Lato Light" charset="0"/>
                </a:rPr>
                <a:t>taken</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only</a:t>
              </a:r>
              <a:r>
                <a:rPr lang="sr-Latn-RS" sz="2399" dirty="0">
                  <a:latin typeface="Lato Light" charset="0"/>
                  <a:ea typeface="Lato Light" charset="0"/>
                  <a:cs typeface="Lato Light" charset="0"/>
                </a:rPr>
                <a:t> on-site. </a:t>
              </a:r>
              <a:r>
                <a:rPr lang="sr-Latn-RS" sz="2399" dirty="0" err="1">
                  <a:latin typeface="Lato Light" charset="0"/>
                  <a:ea typeface="Lato Light" charset="0"/>
                  <a:cs typeface="Lato Light" charset="0"/>
                </a:rPr>
                <a:t>With</a:t>
              </a:r>
              <a:r>
                <a:rPr lang="sr-Latn-RS" sz="2399" dirty="0">
                  <a:latin typeface="Lato Light" charset="0"/>
                  <a:ea typeface="Lato Light" charset="0"/>
                  <a:cs typeface="Lato Light" charset="0"/>
                </a:rPr>
                <a:t> GetCertified and ProctorEdu, </a:t>
              </a:r>
              <a:r>
                <a:rPr lang="sr-Latn-RS" sz="2399" dirty="0" err="1">
                  <a:latin typeface="Lato Light" charset="0"/>
                  <a:ea typeface="Lato Light" charset="0"/>
                  <a:cs typeface="Lato Light" charset="0"/>
                </a:rPr>
                <a:t>all</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certification</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exams</a:t>
              </a:r>
              <a:r>
                <a:rPr lang="sr-Latn-RS" sz="2399" dirty="0">
                  <a:latin typeface="Lato Light" charset="0"/>
                  <a:ea typeface="Lato Light" charset="0"/>
                  <a:cs typeface="Lato Light" charset="0"/>
                </a:rPr>
                <a:t> </a:t>
              </a:r>
              <a:r>
                <a:rPr lang="sr-Latn-RS" sz="2399" dirty="0" err="1">
                  <a:latin typeface="Lato Light" charset="0"/>
                  <a:ea typeface="Lato Light" charset="0"/>
                  <a:cs typeface="Lato Light" charset="0"/>
                </a:rPr>
                <a:t>could</a:t>
              </a:r>
              <a:r>
                <a:rPr lang="sr-Latn-RS" sz="2399" dirty="0">
                  <a:latin typeface="Lato Light" charset="0"/>
                  <a:ea typeface="Lato Light" charset="0"/>
                  <a:cs typeface="Lato Light" charset="0"/>
                </a:rPr>
                <a:t> be done at </a:t>
              </a:r>
              <a:r>
                <a:rPr lang="sr-Latn-RS" sz="2399" dirty="0" err="1">
                  <a:latin typeface="Lato Light" charset="0"/>
                  <a:ea typeface="Lato Light" charset="0"/>
                  <a:cs typeface="Lato Light" charset="0"/>
                </a:rPr>
                <a:t>home</a:t>
              </a:r>
              <a:r>
                <a:rPr lang="sr-Latn-RS" sz="2399" dirty="0">
                  <a:latin typeface="Lato Light" charset="0"/>
                  <a:ea typeface="Lato Light" charset="0"/>
                  <a:cs typeface="Lato Light" charset="0"/>
                </a:rPr>
                <a:t>.</a:t>
              </a:r>
              <a:endParaRPr lang="en-US" sz="2399" dirty="0">
                <a:latin typeface="Lato Light" charset="0"/>
                <a:ea typeface="Lato Light" charset="0"/>
                <a:cs typeface="Lato Light" charset="0"/>
              </a:endParaRPr>
            </a:p>
          </p:txBody>
        </p:sp>
      </p:grpSp>
    </p:spTree>
    <p:extLst>
      <p:ext uri="{BB962C8B-B14F-4D97-AF65-F5344CB8AC3E}">
        <p14:creationId xmlns:p14="http://schemas.microsoft.com/office/powerpoint/2010/main" val="10188781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2527280" y="10681185"/>
            <a:ext cx="11257661" cy="2862322"/>
          </a:xfrm>
          <a:prstGeom prst="rect">
            <a:avLst/>
          </a:prstGeom>
          <a:noFill/>
        </p:spPr>
        <p:txBody>
          <a:bodyPr wrap="square" rtlCol="0">
            <a:spAutoFit/>
          </a:bodyPr>
          <a:lstStyle/>
          <a:p>
            <a:pPr>
              <a:lnSpc>
                <a:spcPct val="150000"/>
              </a:lnSpc>
            </a:pPr>
            <a:r>
              <a:rPr lang="sr-Latn-RS" sz="2400" dirty="0">
                <a:solidFill>
                  <a:schemeClr val="tx2"/>
                </a:solidFill>
                <a:latin typeface="Lato" charset="0"/>
                <a:ea typeface="Lato" charset="0"/>
                <a:cs typeface="Lato" charset="0"/>
              </a:rPr>
              <a:t>Our products: </a:t>
            </a:r>
            <a:r>
              <a:rPr lang="sr-Latn-RS" sz="2400" dirty="0">
                <a:latin typeface="Lato Light" charset="0"/>
                <a:ea typeface="Lato Light" charset="0"/>
                <a:cs typeface="Lato Light" charset="0"/>
              </a:rPr>
              <a:t>DB Analyzer, Test Daemon, </a:t>
            </a:r>
            <a:r>
              <a:rPr lang="sr-Latn-RS" sz="2400" b="1" dirty="0">
                <a:latin typeface="Lato Light" charset="0"/>
                <a:ea typeface="Lato Light" charset="0"/>
                <a:cs typeface="Lato Light" charset="0"/>
              </a:rPr>
              <a:t>YouTestMe</a:t>
            </a:r>
            <a:r>
              <a:rPr lang="sr-Latn-RS" sz="2400" dirty="0">
                <a:latin typeface="Lato Light" charset="0"/>
                <a:ea typeface="Lato Light" charset="0"/>
                <a:cs typeface="Lato Light" charset="0"/>
              </a:rPr>
              <a:t> </a:t>
            </a:r>
            <a:endParaRPr lang="en-US" sz="2400" dirty="0">
              <a:latin typeface="Lato Light" charset="0"/>
              <a:ea typeface="Lato Light" charset="0"/>
              <a:cs typeface="Lato Light" charset="0"/>
            </a:endParaRPr>
          </a:p>
          <a:p>
            <a:pPr>
              <a:lnSpc>
                <a:spcPct val="150000"/>
              </a:lnSpc>
            </a:pPr>
            <a:r>
              <a:rPr lang="sr-Latn-RS" sz="2400" dirty="0">
                <a:solidFill>
                  <a:schemeClr val="tx2"/>
                </a:solidFill>
                <a:latin typeface="Lato" charset="0"/>
                <a:ea typeface="Lato" charset="0"/>
                <a:cs typeface="Lato" charset="0"/>
              </a:rPr>
              <a:t>Our clients: </a:t>
            </a:r>
            <a:r>
              <a:rPr lang="sr-Latn-RS" sz="2400" dirty="0">
                <a:latin typeface="Lato Light" charset="0"/>
                <a:ea typeface="Lato Light" charset="0"/>
                <a:cs typeface="Lato Light" charset="0"/>
              </a:rPr>
              <a:t>US government (</a:t>
            </a:r>
            <a:r>
              <a:rPr lang="sr-Latn-RS" sz="2400" b="1" dirty="0">
                <a:latin typeface="Lato Light" charset="0"/>
                <a:ea typeface="Lato Light" charset="0"/>
                <a:cs typeface="Lato Light" charset="0"/>
              </a:rPr>
              <a:t>FBI</a:t>
            </a:r>
            <a:r>
              <a:rPr lang="sr-Latn-RS" sz="2400" dirty="0">
                <a:latin typeface="Lato Light" charset="0"/>
                <a:ea typeface="Lato Light" charset="0"/>
                <a:cs typeface="Lato Light" charset="0"/>
              </a:rPr>
              <a:t>), Serbian government, (</a:t>
            </a:r>
            <a:r>
              <a:rPr lang="sr-Latn-RS" sz="2400" b="1" dirty="0">
                <a:latin typeface="Lato Light" charset="0"/>
                <a:ea typeface="Lato Light" charset="0"/>
                <a:cs typeface="Lato Light" charset="0"/>
              </a:rPr>
              <a:t>SMATSA</a:t>
            </a:r>
            <a:r>
              <a:rPr lang="sr-Latn-RS" sz="2400" dirty="0">
                <a:latin typeface="Lato Light" charset="0"/>
                <a:ea typeface="Lato Light" charset="0"/>
                <a:cs typeface="Lato Light" charset="0"/>
              </a:rPr>
              <a:t>), </a:t>
            </a:r>
            <a:r>
              <a:rPr lang="sr-Latn-RS" sz="2400" b="1" dirty="0">
                <a:latin typeface="Lato Light" charset="0"/>
                <a:ea typeface="Lato Light" charset="0"/>
                <a:cs typeface="Lato Light" charset="0"/>
              </a:rPr>
              <a:t>Hose &amp; Rubber Supply</a:t>
            </a:r>
            <a:r>
              <a:rPr lang="sr-Latn-RS" sz="2400" dirty="0">
                <a:latin typeface="Lato Light" charset="0"/>
                <a:ea typeface="Lato Light" charset="0"/>
                <a:cs typeface="Lato Light" charset="0"/>
              </a:rPr>
              <a:t>, John Naisbitt University, Oracle Canada, Citibank, Scotia bank, Prudential, Nesbitt Burns, London Life, General Electric</a:t>
            </a:r>
          </a:p>
          <a:p>
            <a:pPr>
              <a:lnSpc>
                <a:spcPct val="150000"/>
              </a:lnSpc>
            </a:pPr>
            <a:r>
              <a:rPr lang="sr-Latn-RS" sz="2400" dirty="0">
                <a:solidFill>
                  <a:schemeClr val="tx2"/>
                </a:solidFill>
                <a:latin typeface="Lato" charset="0"/>
                <a:ea typeface="Lato" charset="0"/>
                <a:cs typeface="Lato" charset="0"/>
              </a:rPr>
              <a:t>Experience: </a:t>
            </a:r>
            <a:r>
              <a:rPr lang="sr-Latn-RS" sz="2400" dirty="0">
                <a:latin typeface="Lato Light" charset="0"/>
                <a:ea typeface="Lato Light" charset="0"/>
                <a:cs typeface="Lato Light" charset="0"/>
              </a:rPr>
              <a:t>Over 20 years</a:t>
            </a:r>
            <a:endParaRPr lang="en-US" sz="2400" dirty="0">
              <a:latin typeface="Lato Light" charset="0"/>
              <a:ea typeface="Lato Light" charset="0"/>
              <a:cs typeface="Lato Light" charset="0"/>
            </a:endParaRPr>
          </a:p>
        </p:txBody>
      </p:sp>
      <p:sp>
        <p:nvSpPr>
          <p:cNvPr id="5" name="TextBox 4"/>
          <p:cNvSpPr txBox="1"/>
          <p:nvPr/>
        </p:nvSpPr>
        <p:spPr>
          <a:xfrm>
            <a:off x="616748" y="9865334"/>
            <a:ext cx="11142436" cy="2862322"/>
          </a:xfrm>
          <a:prstGeom prst="rect">
            <a:avLst/>
          </a:prstGeom>
          <a:noFill/>
        </p:spPr>
        <p:txBody>
          <a:bodyPr wrap="square" rtlCol="0">
            <a:spAutoFit/>
          </a:bodyPr>
          <a:lstStyle/>
          <a:p>
            <a:pPr>
              <a:lnSpc>
                <a:spcPct val="150000"/>
              </a:lnSpc>
            </a:pPr>
            <a:r>
              <a:rPr lang="en-CA" sz="2400" dirty="0"/>
              <a:t>Our company has developed a web-based software family with a goal to eliminate manual, paper-based testing and reporting, thus saving thousands of working hours per year spent on these processes, as well as our clients’ money. We are streaming towards covering all evaluation processes (testing, surveying, training, soft skills). Unlike competing systems, our products are being delivered as a standalone, </a:t>
            </a:r>
            <a:endParaRPr lang="en-US" sz="2400" dirty="0">
              <a:latin typeface="Lato Light" charset="0"/>
              <a:ea typeface="Lato Light" charset="0"/>
              <a:cs typeface="Lato Light" charset="0"/>
            </a:endParaRPr>
          </a:p>
        </p:txBody>
      </p:sp>
      <p:sp>
        <p:nvSpPr>
          <p:cNvPr id="6" name="TextBox 5"/>
          <p:cNvSpPr txBox="1"/>
          <p:nvPr/>
        </p:nvSpPr>
        <p:spPr>
          <a:xfrm>
            <a:off x="616748" y="8844764"/>
            <a:ext cx="9539519" cy="923330"/>
          </a:xfrm>
          <a:prstGeom prst="rect">
            <a:avLst/>
          </a:prstGeom>
          <a:noFill/>
        </p:spPr>
        <p:txBody>
          <a:bodyPr wrap="square">
            <a:spAutoFit/>
          </a:bodyPr>
          <a:lstStyle/>
          <a:p>
            <a:pPr defTabSz="1828464">
              <a:defRPr/>
            </a:pPr>
            <a:r>
              <a:rPr lang="en-US" sz="5400" dirty="0">
                <a:solidFill>
                  <a:schemeClr val="tx2"/>
                </a:solidFill>
                <a:latin typeface="Lato" charset="0"/>
                <a:ea typeface="Lato" charset="0"/>
                <a:cs typeface="Lato" charset="0"/>
              </a:rPr>
              <a:t>We are People with Vision</a:t>
            </a:r>
          </a:p>
        </p:txBody>
      </p:sp>
      <p:sp>
        <p:nvSpPr>
          <p:cNvPr id="7" name="TextBox 6"/>
          <p:cNvSpPr txBox="1"/>
          <p:nvPr/>
        </p:nvSpPr>
        <p:spPr>
          <a:xfrm>
            <a:off x="692947" y="8450049"/>
            <a:ext cx="7672393" cy="400110"/>
          </a:xfrm>
          <a:prstGeom prst="rect">
            <a:avLst/>
          </a:prstGeom>
          <a:noFill/>
        </p:spPr>
        <p:txBody>
          <a:bodyPr wrap="square">
            <a:spAutoFit/>
          </a:bodyPr>
          <a:lstStyle/>
          <a:p>
            <a:pPr defTabSz="1828464">
              <a:defRPr/>
            </a:pPr>
            <a:r>
              <a:rPr lang="sr-Latn-RS" sz="2000" dirty="0">
                <a:latin typeface="Lato Regular" charset="0"/>
                <a:ea typeface="Lato Regular" charset="0"/>
                <a:cs typeface="Lato Regular" charset="0"/>
              </a:rPr>
              <a:t>ABOUT US</a:t>
            </a:r>
            <a:endParaRPr lang="en-US" sz="2000" dirty="0">
              <a:latin typeface="Lato Regular" charset="0"/>
              <a:ea typeface="Lato Regular" charset="0"/>
              <a:cs typeface="Lato Regular" charset="0"/>
            </a:endParaRPr>
          </a:p>
        </p:txBody>
      </p:sp>
      <p:sp>
        <p:nvSpPr>
          <p:cNvPr id="3" name="Picture Placeholder 2">
            <a:extLst>
              <a:ext uri="{FF2B5EF4-FFF2-40B4-BE49-F238E27FC236}">
                <a16:creationId xmlns:a16="http://schemas.microsoft.com/office/drawing/2014/main" id="{FCB135C5-A348-4EA0-A30D-42339F8AF572}"/>
              </a:ext>
            </a:extLst>
          </p:cNvPr>
          <p:cNvSpPr>
            <a:spLocks noGrp="1"/>
          </p:cNvSpPr>
          <p:nvPr>
            <p:ph type="pic" sz="quarter" idx="13"/>
          </p:nvPr>
        </p:nvSpPr>
        <p:spPr/>
      </p:sp>
      <p:pic>
        <p:nvPicPr>
          <p:cNvPr id="10" name="Picture 9">
            <a:extLst>
              <a:ext uri="{FF2B5EF4-FFF2-40B4-BE49-F238E27FC236}">
                <a16:creationId xmlns:a16="http://schemas.microsoft.com/office/drawing/2014/main" id="{2BAB4A0F-3800-41A7-AC16-A304741FE8E0}"/>
              </a:ext>
            </a:extLst>
          </p:cNvPr>
          <p:cNvPicPr>
            <a:picLocks noChangeAspect="1"/>
          </p:cNvPicPr>
          <p:nvPr/>
        </p:nvPicPr>
        <p:blipFill rotWithShape="1">
          <a:blip r:embed="rId3" cstate="print"/>
          <a:srcRect t="3574" b="24838"/>
          <a:stretch/>
        </p:blipFill>
        <p:spPr>
          <a:xfrm>
            <a:off x="0" y="-18288"/>
            <a:ext cx="24377650" cy="8058256"/>
          </a:xfrm>
          <a:prstGeom prst="rect">
            <a:avLst/>
          </a:prstGeom>
        </p:spPr>
      </p:pic>
      <p:sp>
        <p:nvSpPr>
          <p:cNvPr id="11" name="Rectangle 10">
            <a:extLst>
              <a:ext uri="{FF2B5EF4-FFF2-40B4-BE49-F238E27FC236}">
                <a16:creationId xmlns:a16="http://schemas.microsoft.com/office/drawing/2014/main" id="{2216FFCC-E01D-4EAE-A662-4388CED4CA01}"/>
              </a:ext>
            </a:extLst>
          </p:cNvPr>
          <p:cNvSpPr/>
          <p:nvPr/>
        </p:nvSpPr>
        <p:spPr>
          <a:xfrm>
            <a:off x="12527280" y="8173259"/>
            <a:ext cx="11257661" cy="2235356"/>
          </a:xfrm>
          <a:prstGeom prst="rect">
            <a:avLst/>
          </a:prstGeom>
        </p:spPr>
        <p:txBody>
          <a:bodyPr wrap="square">
            <a:spAutoFit/>
          </a:bodyPr>
          <a:lstStyle/>
          <a:p>
            <a:pPr>
              <a:lnSpc>
                <a:spcPct val="150000"/>
              </a:lnSpc>
            </a:pPr>
            <a:r>
              <a:rPr lang="en-CA" sz="2400" dirty="0"/>
              <a:t>pre-configured virtual appliance that can be deployed on the cloud or local servers within 30 minutes.</a:t>
            </a:r>
            <a:endParaRPr lang="sr-Latn-RS" sz="2400" dirty="0"/>
          </a:p>
          <a:p>
            <a:pPr>
              <a:lnSpc>
                <a:spcPct val="150000"/>
              </a:lnSpc>
            </a:pPr>
            <a:r>
              <a:rPr lang="en-CA" sz="2400" dirty="0"/>
              <a:t>Another advantage of our company is the pricing model, being a one-time fee, with no additional fees calculated per-user/test/survey.</a:t>
            </a:r>
            <a:endParaRPr lang="en-US" sz="2400" dirty="0"/>
          </a:p>
        </p:txBody>
      </p:sp>
    </p:spTree>
    <p:extLst>
      <p:ext uri="{BB962C8B-B14F-4D97-AF65-F5344CB8AC3E}">
        <p14:creationId xmlns:p14="http://schemas.microsoft.com/office/powerpoint/2010/main" val="185374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24377650" cy="13716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Regular" charset="0"/>
            </a:endParaRPr>
          </a:p>
        </p:txBody>
      </p:sp>
      <p:sp>
        <p:nvSpPr>
          <p:cNvPr id="27" name="TextBox 26"/>
          <p:cNvSpPr txBox="1"/>
          <p:nvPr/>
        </p:nvSpPr>
        <p:spPr>
          <a:xfrm>
            <a:off x="6033368" y="1647899"/>
            <a:ext cx="12467590" cy="1015663"/>
          </a:xfrm>
          <a:prstGeom prst="rect">
            <a:avLst/>
          </a:prstGeom>
          <a:noFill/>
        </p:spPr>
        <p:txBody>
          <a:bodyPr wrap="square">
            <a:spAutoFit/>
          </a:bodyPr>
          <a:lstStyle/>
          <a:p>
            <a:pPr algn="ctr" defTabSz="1828464">
              <a:defRPr/>
            </a:pPr>
            <a:r>
              <a:rPr lang="sr-Latn-RS" sz="6000" dirty="0">
                <a:solidFill>
                  <a:schemeClr val="tx2"/>
                </a:solidFill>
                <a:latin typeface="Lato" charset="0"/>
                <a:ea typeface="Lato" charset="0"/>
                <a:cs typeface="Lato" charset="0"/>
              </a:rPr>
              <a:t>YouTestMe Products</a:t>
            </a:r>
            <a:endParaRPr lang="en-US" sz="6000" dirty="0">
              <a:solidFill>
                <a:schemeClr val="tx2"/>
              </a:solidFill>
              <a:latin typeface="Lato" charset="0"/>
              <a:ea typeface="Lato" charset="0"/>
              <a:cs typeface="Lato" charset="0"/>
            </a:endParaRPr>
          </a:p>
        </p:txBody>
      </p:sp>
      <p:sp>
        <p:nvSpPr>
          <p:cNvPr id="28" name="TextBox 27"/>
          <p:cNvSpPr txBox="1"/>
          <p:nvPr/>
        </p:nvSpPr>
        <p:spPr>
          <a:xfrm>
            <a:off x="6610885" y="1146918"/>
            <a:ext cx="11233150" cy="400110"/>
          </a:xfrm>
          <a:prstGeom prst="rect">
            <a:avLst/>
          </a:prstGeom>
          <a:noFill/>
        </p:spPr>
        <p:txBody>
          <a:bodyPr wrap="square">
            <a:spAutoFit/>
          </a:bodyPr>
          <a:lstStyle/>
          <a:p>
            <a:pPr algn="ctr" defTabSz="1828464">
              <a:defRPr/>
            </a:pPr>
            <a:r>
              <a:rPr lang="sr-Latn-RS" sz="2000" dirty="0">
                <a:latin typeface="Lato Regular" charset="0"/>
                <a:ea typeface="Lato Regular" charset="0"/>
                <a:cs typeface="Lato Regular" charset="0"/>
              </a:rPr>
              <a:t>PRODUCTS</a:t>
            </a:r>
            <a:endParaRPr lang="en-US" sz="2000" dirty="0">
              <a:latin typeface="Lato Regular" charset="0"/>
              <a:ea typeface="Lato Regular" charset="0"/>
              <a:cs typeface="Lato Regular" charset="0"/>
            </a:endParaRPr>
          </a:p>
        </p:txBody>
      </p:sp>
      <p:sp>
        <p:nvSpPr>
          <p:cNvPr id="29" name="Subtitle 2"/>
          <p:cNvSpPr txBox="1">
            <a:spLocks/>
          </p:cNvSpPr>
          <p:nvPr/>
        </p:nvSpPr>
        <p:spPr>
          <a:xfrm>
            <a:off x="5696142" y="2764434"/>
            <a:ext cx="13028910" cy="1154703"/>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40000"/>
              </a:lnSpc>
            </a:pPr>
            <a:r>
              <a:rPr lang="en-GB" sz="2399" dirty="0">
                <a:latin typeface="Lato Light" charset="0"/>
                <a:ea typeface="Lato Light" charset="0"/>
                <a:cs typeface="Lato Light" charset="0"/>
              </a:rPr>
              <a:t>YouTestMe represents a web-based software line of products specialized for knowledge evaluation and computer-based learning</a:t>
            </a:r>
            <a:endParaRPr lang="en-US" sz="2399" dirty="0">
              <a:latin typeface="Lato Light" charset="0"/>
              <a:ea typeface="Lato Light" charset="0"/>
              <a:cs typeface="Lato Light" charset="0"/>
            </a:endParaRPr>
          </a:p>
        </p:txBody>
      </p:sp>
      <p:grpSp>
        <p:nvGrpSpPr>
          <p:cNvPr id="2" name="Group 1">
            <a:extLst>
              <a:ext uri="{FF2B5EF4-FFF2-40B4-BE49-F238E27FC236}">
                <a16:creationId xmlns:a16="http://schemas.microsoft.com/office/drawing/2014/main" id="{86548460-8793-4A10-915B-E57F1FCB7A5C}"/>
              </a:ext>
            </a:extLst>
          </p:cNvPr>
          <p:cNvGrpSpPr/>
          <p:nvPr/>
        </p:nvGrpSpPr>
        <p:grpSpPr>
          <a:xfrm>
            <a:off x="476875" y="4862496"/>
            <a:ext cx="23423900" cy="6368977"/>
            <a:chOff x="529637" y="4862496"/>
            <a:chExt cx="23423900" cy="6368977"/>
          </a:xfrm>
        </p:grpSpPr>
        <p:sp>
          <p:nvSpPr>
            <p:cNvPr id="20" name="Rectangle 19">
              <a:extLst>
                <a:ext uri="{FF2B5EF4-FFF2-40B4-BE49-F238E27FC236}">
                  <a16:creationId xmlns:a16="http://schemas.microsoft.com/office/drawing/2014/main" id="{BFDE16AD-080A-430F-A64A-34FF722BD233}"/>
                </a:ext>
              </a:extLst>
            </p:cNvPr>
            <p:cNvSpPr/>
            <p:nvPr/>
          </p:nvSpPr>
          <p:spPr>
            <a:xfrm>
              <a:off x="12541789" y="4862496"/>
              <a:ext cx="5405672" cy="6368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Regular" charset="0"/>
                <a:ea typeface="Lato Regular" charset="0"/>
                <a:cs typeface="Lato Regular" charset="0"/>
              </a:endParaRPr>
            </a:p>
          </p:txBody>
        </p:sp>
        <p:sp>
          <p:nvSpPr>
            <p:cNvPr id="18" name="Rectangle 17">
              <a:extLst>
                <a:ext uri="{FF2B5EF4-FFF2-40B4-BE49-F238E27FC236}">
                  <a16:creationId xmlns:a16="http://schemas.microsoft.com/office/drawing/2014/main" id="{582F17A8-C129-4E00-A3EF-D9E4E57BF90E}"/>
                </a:ext>
              </a:extLst>
            </p:cNvPr>
            <p:cNvSpPr/>
            <p:nvPr/>
          </p:nvSpPr>
          <p:spPr>
            <a:xfrm>
              <a:off x="529637" y="4862496"/>
              <a:ext cx="5405672" cy="6368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Regular" charset="0"/>
                <a:ea typeface="Lato Regular" charset="0"/>
                <a:cs typeface="Lato Regular" charset="0"/>
              </a:endParaRPr>
            </a:p>
          </p:txBody>
        </p:sp>
        <p:sp>
          <p:nvSpPr>
            <p:cNvPr id="30" name="Rectangle 29"/>
            <p:cNvSpPr/>
            <p:nvPr/>
          </p:nvSpPr>
          <p:spPr>
            <a:xfrm>
              <a:off x="6535713" y="4862496"/>
              <a:ext cx="5405672" cy="6368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Regular" charset="0"/>
                <a:ea typeface="Lato Regular" charset="0"/>
                <a:cs typeface="Lato Regular" charset="0"/>
              </a:endParaRPr>
            </a:p>
          </p:txBody>
        </p:sp>
        <p:cxnSp>
          <p:nvCxnSpPr>
            <p:cNvPr id="35" name="Straight Connector 34"/>
            <p:cNvCxnSpPr/>
            <p:nvPr/>
          </p:nvCxnSpPr>
          <p:spPr>
            <a:xfrm>
              <a:off x="2630498" y="8401255"/>
              <a:ext cx="1203950" cy="0"/>
            </a:xfrm>
            <a:prstGeom prst="line">
              <a:avLst/>
            </a:prstGeom>
            <a:ln w="38100">
              <a:solidFill>
                <a:srgbClr val="2AADE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636573" y="8401255"/>
              <a:ext cx="1203950" cy="0"/>
            </a:xfrm>
            <a:prstGeom prst="line">
              <a:avLst/>
            </a:prstGeom>
            <a:ln w="38100">
              <a:solidFill>
                <a:srgbClr val="FFA23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4642650" y="8401255"/>
              <a:ext cx="1203950" cy="0"/>
            </a:xfrm>
            <a:prstGeom prst="line">
              <a:avLst/>
            </a:prstGeom>
            <a:ln w="38100">
              <a:solidFill>
                <a:srgbClr val="34495E"/>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7464" y="9110446"/>
              <a:ext cx="4770018" cy="2031325"/>
            </a:xfrm>
            <a:prstGeom prst="rect">
              <a:avLst/>
            </a:prstGeom>
            <a:noFill/>
          </p:spPr>
          <p:txBody>
            <a:bodyPr wrap="square" rtlCol="0">
              <a:spAutoFit/>
            </a:bodyPr>
            <a:lstStyle/>
            <a:p>
              <a:pPr algn="ctr">
                <a:lnSpc>
                  <a:spcPct val="150000"/>
                </a:lnSpc>
              </a:pPr>
              <a:r>
                <a:rPr lang="en-GB" sz="2800" dirty="0">
                  <a:latin typeface="Lato Regular" charset="0"/>
                  <a:ea typeface="Lato Regular" charset="0"/>
                  <a:cs typeface="Lato Regular" charset="0"/>
                </a:rPr>
                <a:t>Software for knowledge evaluation</a:t>
              </a:r>
              <a:r>
                <a:rPr lang="sr-Latn-RS" sz="2800" dirty="0">
                  <a:latin typeface="Lato Regular" charset="0"/>
                  <a:ea typeface="Lato Regular" charset="0"/>
                  <a:cs typeface="Lato Regular" charset="0"/>
                </a:rPr>
                <a:t>, surveys</a:t>
              </a:r>
              <a:r>
                <a:rPr lang="en-GB" sz="2800" dirty="0">
                  <a:latin typeface="Lato Regular" charset="0"/>
                  <a:ea typeface="Lato Regular" charset="0"/>
                  <a:cs typeface="Lato Regular" charset="0"/>
                </a:rPr>
                <a:t> </a:t>
              </a:r>
              <a:r>
                <a:rPr lang="sr-Latn-RS" sz="2800" dirty="0">
                  <a:latin typeface="Lato Regular" charset="0"/>
                  <a:ea typeface="Lato Regular" charset="0"/>
                  <a:cs typeface="Lato Regular" charset="0"/>
                </a:rPr>
                <a:t>&amp;</a:t>
              </a:r>
              <a:r>
                <a:rPr lang="en-GB" sz="2800" dirty="0">
                  <a:latin typeface="Lato Regular" charset="0"/>
                  <a:ea typeface="Lato Regular" charset="0"/>
                  <a:cs typeface="Lato Regular" charset="0"/>
                </a:rPr>
                <a:t> certification</a:t>
              </a:r>
              <a:endParaRPr lang="en-US" sz="2800" dirty="0">
                <a:latin typeface="Lato Regular" charset="0"/>
                <a:ea typeface="Lato Regular" charset="0"/>
                <a:cs typeface="Lato Regular" charset="0"/>
              </a:endParaRPr>
            </a:p>
          </p:txBody>
        </p:sp>
        <p:pic>
          <p:nvPicPr>
            <p:cNvPr id="4" name="Picture 3" descr="A picture containing pool ball&#10;&#10;Description generated with very high confidence">
              <a:extLst>
                <a:ext uri="{FF2B5EF4-FFF2-40B4-BE49-F238E27FC236}">
                  <a16:creationId xmlns:a16="http://schemas.microsoft.com/office/drawing/2014/main" id="{B6C60102-9ECB-48D5-958B-EC73D5538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579" y="5160342"/>
              <a:ext cx="3969788" cy="2939172"/>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13B6950B-703F-4B45-8B7A-ABA0B69C0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151" y="5160342"/>
              <a:ext cx="4936794" cy="2939172"/>
            </a:xfrm>
            <a:prstGeom prst="rect">
              <a:avLst/>
            </a:prstGeom>
          </p:spPr>
        </p:pic>
        <p:pic>
          <p:nvPicPr>
            <p:cNvPr id="11" name="Picture 10">
              <a:extLst>
                <a:ext uri="{FF2B5EF4-FFF2-40B4-BE49-F238E27FC236}">
                  <a16:creationId xmlns:a16="http://schemas.microsoft.com/office/drawing/2014/main" id="{EA3D1556-5C42-4F9C-8EFE-02310BB87B9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887195" y="5160342"/>
              <a:ext cx="4714860" cy="2938928"/>
            </a:xfrm>
            <a:prstGeom prst="rect">
              <a:avLst/>
            </a:prstGeom>
          </p:spPr>
        </p:pic>
        <p:sp>
          <p:nvSpPr>
            <p:cNvPr id="32" name="TextBox 31">
              <a:extLst>
                <a:ext uri="{FF2B5EF4-FFF2-40B4-BE49-F238E27FC236}">
                  <a16:creationId xmlns:a16="http://schemas.microsoft.com/office/drawing/2014/main" id="{3B35B1F6-5FF3-41EC-8D1B-838541EBE0AA}"/>
                </a:ext>
              </a:extLst>
            </p:cNvPr>
            <p:cNvSpPr txBox="1"/>
            <p:nvPr/>
          </p:nvSpPr>
          <p:spPr>
            <a:xfrm>
              <a:off x="6853539" y="9110446"/>
              <a:ext cx="4770018" cy="2031325"/>
            </a:xfrm>
            <a:prstGeom prst="rect">
              <a:avLst/>
            </a:prstGeom>
            <a:noFill/>
          </p:spPr>
          <p:txBody>
            <a:bodyPr wrap="square" rtlCol="0">
              <a:spAutoFit/>
            </a:bodyPr>
            <a:lstStyle/>
            <a:p>
              <a:pPr algn="ctr">
                <a:lnSpc>
                  <a:spcPct val="150000"/>
                </a:lnSpc>
              </a:pPr>
              <a:r>
                <a:rPr lang="en-GB" sz="2800" dirty="0">
                  <a:latin typeface="Lato Regular" charset="0"/>
                  <a:ea typeface="Lato Regular" charset="0"/>
                  <a:cs typeface="Lato Regular" charset="0"/>
                </a:rPr>
                <a:t>Learning Management System (LMS) </a:t>
              </a:r>
              <a:r>
                <a:rPr lang="sr-Latn-RS" sz="2800" dirty="0">
                  <a:latin typeface="Lato Regular" charset="0"/>
                  <a:ea typeface="Lato Regular" charset="0"/>
                  <a:cs typeface="Lato Regular" charset="0"/>
                </a:rPr>
                <a:t>&amp;</a:t>
              </a:r>
              <a:r>
                <a:rPr lang="en-GB" sz="2800" dirty="0">
                  <a:latin typeface="Lato Regular" charset="0"/>
                  <a:ea typeface="Lato Regular" charset="0"/>
                  <a:cs typeface="Lato Regular" charset="0"/>
                </a:rPr>
                <a:t> knowledge evaluation software</a:t>
              </a:r>
              <a:endParaRPr lang="en-US" sz="2800" dirty="0">
                <a:latin typeface="Lato Regular" charset="0"/>
                <a:ea typeface="Lato Regular" charset="0"/>
                <a:cs typeface="Lato Regular" charset="0"/>
              </a:endParaRPr>
            </a:p>
          </p:txBody>
        </p:sp>
        <p:sp>
          <p:nvSpPr>
            <p:cNvPr id="33" name="TextBox 32">
              <a:extLst>
                <a:ext uri="{FF2B5EF4-FFF2-40B4-BE49-F238E27FC236}">
                  <a16:creationId xmlns:a16="http://schemas.microsoft.com/office/drawing/2014/main" id="{C7702345-0954-44E0-8624-045D5D16409C}"/>
                </a:ext>
              </a:extLst>
            </p:cNvPr>
            <p:cNvSpPr txBox="1"/>
            <p:nvPr/>
          </p:nvSpPr>
          <p:spPr>
            <a:xfrm>
              <a:off x="12616536" y="9110446"/>
              <a:ext cx="5256178" cy="1384995"/>
            </a:xfrm>
            <a:prstGeom prst="rect">
              <a:avLst/>
            </a:prstGeom>
            <a:noFill/>
          </p:spPr>
          <p:txBody>
            <a:bodyPr wrap="square" rtlCol="0">
              <a:spAutoFit/>
            </a:bodyPr>
            <a:lstStyle/>
            <a:p>
              <a:pPr algn="ctr">
                <a:lnSpc>
                  <a:spcPct val="150000"/>
                </a:lnSpc>
              </a:pPr>
              <a:r>
                <a:rPr lang="sr-Latn-RS" sz="2800" dirty="0">
                  <a:latin typeface="Lato Regular" charset="0"/>
                  <a:ea typeface="Lato Regular" charset="0"/>
                  <a:cs typeface="Lato Regular" charset="0"/>
                </a:rPr>
                <a:t>Classroom2020 adjusted to needs of colleges</a:t>
              </a:r>
              <a:endParaRPr lang="en-US" sz="2800" dirty="0">
                <a:latin typeface="Lato Regular" charset="0"/>
                <a:ea typeface="Lato Regular" charset="0"/>
                <a:cs typeface="Lato Regular" charset="0"/>
              </a:endParaRPr>
            </a:p>
          </p:txBody>
        </p:sp>
        <p:sp>
          <p:nvSpPr>
            <p:cNvPr id="21" name="Rectangle 20">
              <a:extLst>
                <a:ext uri="{FF2B5EF4-FFF2-40B4-BE49-F238E27FC236}">
                  <a16:creationId xmlns:a16="http://schemas.microsoft.com/office/drawing/2014/main" id="{5AD7F369-4BEB-422B-9D64-23008FB81820}"/>
                </a:ext>
              </a:extLst>
            </p:cNvPr>
            <p:cNvSpPr/>
            <p:nvPr/>
          </p:nvSpPr>
          <p:spPr>
            <a:xfrm>
              <a:off x="18547865" y="4862496"/>
              <a:ext cx="5405672" cy="6368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Regular" charset="0"/>
                <a:ea typeface="Lato Regular" charset="0"/>
                <a:cs typeface="Lato Regular" charset="0"/>
              </a:endParaRPr>
            </a:p>
          </p:txBody>
        </p:sp>
        <p:cxnSp>
          <p:nvCxnSpPr>
            <p:cNvPr id="22" name="Straight Connector 21">
              <a:extLst>
                <a:ext uri="{FF2B5EF4-FFF2-40B4-BE49-F238E27FC236}">
                  <a16:creationId xmlns:a16="http://schemas.microsoft.com/office/drawing/2014/main" id="{06D68EC6-5BEC-4A3E-86CE-D0B2F0671AAE}"/>
                </a:ext>
              </a:extLst>
            </p:cNvPr>
            <p:cNvCxnSpPr/>
            <p:nvPr/>
          </p:nvCxnSpPr>
          <p:spPr>
            <a:xfrm>
              <a:off x="20648726" y="8401255"/>
              <a:ext cx="1203950" cy="0"/>
            </a:xfrm>
            <a:prstGeom prst="line">
              <a:avLst/>
            </a:prstGeom>
            <a:ln w="38100">
              <a:solidFill>
                <a:srgbClr val="78D839"/>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pool ball&#10;&#10;Description generated with very high confidence">
              <a:extLst>
                <a:ext uri="{FF2B5EF4-FFF2-40B4-BE49-F238E27FC236}">
                  <a16:creationId xmlns:a16="http://schemas.microsoft.com/office/drawing/2014/main" id="{87E41195-8BB2-4755-B905-D064C1AEBC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07873" y="5160342"/>
              <a:ext cx="4885656" cy="2938929"/>
            </a:xfrm>
            <a:prstGeom prst="rect">
              <a:avLst/>
            </a:prstGeom>
          </p:spPr>
        </p:pic>
        <p:sp>
          <p:nvSpPr>
            <p:cNvPr id="24" name="TextBox 23">
              <a:extLst>
                <a:ext uri="{FF2B5EF4-FFF2-40B4-BE49-F238E27FC236}">
                  <a16:creationId xmlns:a16="http://schemas.microsoft.com/office/drawing/2014/main" id="{9F07396E-71EC-4FE7-97AB-BB3C9BFB2187}"/>
                </a:ext>
              </a:extLst>
            </p:cNvPr>
            <p:cNvSpPr txBox="1"/>
            <p:nvPr/>
          </p:nvSpPr>
          <p:spPr>
            <a:xfrm>
              <a:off x="18622612" y="9110446"/>
              <a:ext cx="5256178" cy="2031325"/>
            </a:xfrm>
            <a:prstGeom prst="rect">
              <a:avLst/>
            </a:prstGeom>
            <a:noFill/>
          </p:spPr>
          <p:txBody>
            <a:bodyPr wrap="square" rtlCol="0">
              <a:spAutoFit/>
            </a:bodyPr>
            <a:lstStyle/>
            <a:p>
              <a:pPr algn="ctr">
                <a:lnSpc>
                  <a:spcPct val="150000"/>
                </a:lnSpc>
              </a:pPr>
              <a:r>
                <a:rPr lang="en-GB" sz="2800" dirty="0">
                  <a:latin typeface="Lato Regular" charset="0"/>
                  <a:ea typeface="Lato Regular" charset="0"/>
                  <a:cs typeface="Lato Regular" charset="0"/>
                </a:rPr>
                <a:t>Mobile application for taking quizzes </a:t>
              </a:r>
              <a:r>
                <a:rPr lang="sr-Latn-RS" sz="2800" dirty="0">
                  <a:latin typeface="Lato Regular" charset="0"/>
                  <a:ea typeface="Lato Regular" charset="0"/>
                  <a:cs typeface="Lato Regular" charset="0"/>
                </a:rPr>
                <a:t>generated using our Test Generator</a:t>
              </a:r>
              <a:endParaRPr lang="en-US" sz="2800" dirty="0">
                <a:latin typeface="Lato Regular" charset="0"/>
                <a:ea typeface="Lato Regular" charset="0"/>
                <a:cs typeface="Lato Regular" charset="0"/>
              </a:endParaRPr>
            </a:p>
          </p:txBody>
        </p:sp>
      </p:grpSp>
    </p:spTree>
    <p:extLst>
      <p:ext uri="{BB962C8B-B14F-4D97-AF65-F5344CB8AC3E}">
        <p14:creationId xmlns:p14="http://schemas.microsoft.com/office/powerpoint/2010/main" val="72196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97DF72B-BB66-4962-9466-FA032FAD9550}"/>
              </a:ext>
            </a:extLst>
          </p:cNvPr>
          <p:cNvGrpSpPr/>
          <p:nvPr/>
        </p:nvGrpSpPr>
        <p:grpSpPr>
          <a:xfrm>
            <a:off x="3902362" y="4611160"/>
            <a:ext cx="16572926" cy="8198336"/>
            <a:chOff x="3902362" y="4611160"/>
            <a:chExt cx="16572926" cy="8198336"/>
          </a:xfrm>
        </p:grpSpPr>
        <p:sp>
          <p:nvSpPr>
            <p:cNvPr id="99" name="Freeform 781"/>
            <p:cNvSpPr>
              <a:spLocks/>
            </p:cNvSpPr>
            <p:nvPr/>
          </p:nvSpPr>
          <p:spPr bwMode="auto">
            <a:xfrm>
              <a:off x="9843660" y="4649174"/>
              <a:ext cx="85510" cy="38014"/>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2" name="Freeform 403"/>
            <p:cNvSpPr>
              <a:spLocks/>
            </p:cNvSpPr>
            <p:nvPr/>
          </p:nvSpPr>
          <p:spPr bwMode="auto">
            <a:xfrm>
              <a:off x="16845904" y="10417787"/>
              <a:ext cx="1893868" cy="141601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3" name="Freeform 404"/>
            <p:cNvSpPr>
              <a:spLocks/>
            </p:cNvSpPr>
            <p:nvPr/>
          </p:nvSpPr>
          <p:spPr bwMode="auto">
            <a:xfrm>
              <a:off x="11433495" y="6806464"/>
              <a:ext cx="370538" cy="560704"/>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4" name="Freeform 405"/>
            <p:cNvSpPr>
              <a:spLocks/>
            </p:cNvSpPr>
            <p:nvPr/>
          </p:nvSpPr>
          <p:spPr bwMode="auto">
            <a:xfrm>
              <a:off x="10587905" y="6220418"/>
              <a:ext cx="500387" cy="243925"/>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5" name="Freeform 406"/>
            <p:cNvSpPr>
              <a:spLocks/>
            </p:cNvSpPr>
            <p:nvPr/>
          </p:nvSpPr>
          <p:spPr bwMode="auto">
            <a:xfrm>
              <a:off x="14087442" y="5327090"/>
              <a:ext cx="836089" cy="576546"/>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6" name="Freeform 407"/>
            <p:cNvSpPr>
              <a:spLocks/>
            </p:cNvSpPr>
            <p:nvPr/>
          </p:nvSpPr>
          <p:spPr bwMode="auto">
            <a:xfrm>
              <a:off x="16231506" y="5086335"/>
              <a:ext cx="297699" cy="148888"/>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7" name="Freeform 408"/>
            <p:cNvSpPr>
              <a:spLocks/>
            </p:cNvSpPr>
            <p:nvPr/>
          </p:nvSpPr>
          <p:spPr bwMode="auto">
            <a:xfrm>
              <a:off x="15990813" y="5000804"/>
              <a:ext cx="278697" cy="148888"/>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8" name="Freeform 409"/>
            <p:cNvSpPr>
              <a:spLocks/>
            </p:cNvSpPr>
            <p:nvPr/>
          </p:nvSpPr>
          <p:spPr bwMode="auto">
            <a:xfrm>
              <a:off x="15908470" y="5010305"/>
              <a:ext cx="139348" cy="47519"/>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09" name="Freeform 410"/>
            <p:cNvSpPr>
              <a:spLocks/>
            </p:cNvSpPr>
            <p:nvPr/>
          </p:nvSpPr>
          <p:spPr bwMode="auto">
            <a:xfrm>
              <a:off x="15933806" y="4880427"/>
              <a:ext cx="234356" cy="148888"/>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10" name="Freeform 411"/>
            <p:cNvSpPr>
              <a:spLocks/>
            </p:cNvSpPr>
            <p:nvPr/>
          </p:nvSpPr>
          <p:spPr bwMode="auto">
            <a:xfrm>
              <a:off x="18404070" y="5466473"/>
              <a:ext cx="234356" cy="7602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11" name="Freeform 412"/>
            <p:cNvSpPr>
              <a:spLocks/>
            </p:cNvSpPr>
            <p:nvPr/>
          </p:nvSpPr>
          <p:spPr bwMode="auto">
            <a:xfrm>
              <a:off x="18106371" y="5615359"/>
              <a:ext cx="196355" cy="7602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12" name="Freeform 413"/>
            <p:cNvSpPr>
              <a:spLocks/>
            </p:cNvSpPr>
            <p:nvPr/>
          </p:nvSpPr>
          <p:spPr bwMode="auto">
            <a:xfrm>
              <a:off x="18115873" y="5580517"/>
              <a:ext cx="76007" cy="44350"/>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13" name="Freeform 414"/>
            <p:cNvSpPr>
              <a:spLocks/>
            </p:cNvSpPr>
            <p:nvPr/>
          </p:nvSpPr>
          <p:spPr bwMode="auto">
            <a:xfrm>
              <a:off x="17913183" y="5447466"/>
              <a:ext cx="28503" cy="47519"/>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2" name="Freeform 415"/>
            <p:cNvSpPr>
              <a:spLocks/>
            </p:cNvSpPr>
            <p:nvPr/>
          </p:nvSpPr>
          <p:spPr bwMode="auto">
            <a:xfrm>
              <a:off x="17913183" y="5586850"/>
              <a:ext cx="38004" cy="47519"/>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3" name="Freeform 416"/>
            <p:cNvSpPr>
              <a:spLocks/>
            </p:cNvSpPr>
            <p:nvPr/>
          </p:nvSpPr>
          <p:spPr bwMode="auto">
            <a:xfrm>
              <a:off x="17976524" y="5412621"/>
              <a:ext cx="392709" cy="148888"/>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4" name="Freeform 417"/>
            <p:cNvSpPr>
              <a:spLocks/>
            </p:cNvSpPr>
            <p:nvPr/>
          </p:nvSpPr>
          <p:spPr bwMode="auto">
            <a:xfrm>
              <a:off x="18201383" y="5456971"/>
              <a:ext cx="72841" cy="7602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5" name="Freeform 418"/>
            <p:cNvSpPr>
              <a:spLocks/>
            </p:cNvSpPr>
            <p:nvPr/>
          </p:nvSpPr>
          <p:spPr bwMode="auto">
            <a:xfrm>
              <a:off x="19417511" y="5960653"/>
              <a:ext cx="101342" cy="57019"/>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6" name="Freeform 419"/>
            <p:cNvSpPr>
              <a:spLocks/>
            </p:cNvSpPr>
            <p:nvPr/>
          </p:nvSpPr>
          <p:spPr bwMode="auto">
            <a:xfrm>
              <a:off x="19221154" y="6777954"/>
              <a:ext cx="57004" cy="47519"/>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7" name="Freeform 420"/>
            <p:cNvSpPr>
              <a:spLocks/>
            </p:cNvSpPr>
            <p:nvPr/>
          </p:nvSpPr>
          <p:spPr bwMode="auto">
            <a:xfrm>
              <a:off x="17986024" y="7050389"/>
              <a:ext cx="47504" cy="2534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8" name="Freeform 421"/>
            <p:cNvSpPr>
              <a:spLocks/>
            </p:cNvSpPr>
            <p:nvPr/>
          </p:nvSpPr>
          <p:spPr bwMode="auto">
            <a:xfrm>
              <a:off x="18822112" y="7329155"/>
              <a:ext cx="47504" cy="44350"/>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29" name="Freeform 422"/>
            <p:cNvSpPr>
              <a:spLocks/>
            </p:cNvSpPr>
            <p:nvPr/>
          </p:nvSpPr>
          <p:spPr bwMode="auto">
            <a:xfrm>
              <a:off x="18793611" y="7402015"/>
              <a:ext cx="19003" cy="950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0" name="Freeform 423"/>
            <p:cNvSpPr>
              <a:spLocks/>
            </p:cNvSpPr>
            <p:nvPr/>
          </p:nvSpPr>
          <p:spPr bwMode="auto">
            <a:xfrm>
              <a:off x="18663765" y="7550903"/>
              <a:ext cx="28503" cy="9503"/>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1" name="Freeform 424"/>
            <p:cNvSpPr>
              <a:spLocks/>
            </p:cNvSpPr>
            <p:nvPr/>
          </p:nvSpPr>
          <p:spPr bwMode="auto">
            <a:xfrm>
              <a:off x="18552918" y="7598420"/>
              <a:ext cx="66507" cy="38014"/>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2" name="Freeform 425"/>
            <p:cNvSpPr>
              <a:spLocks/>
            </p:cNvSpPr>
            <p:nvPr/>
          </p:nvSpPr>
          <p:spPr bwMode="auto">
            <a:xfrm>
              <a:off x="18480077" y="7636435"/>
              <a:ext cx="53838" cy="34847"/>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3" name="Freeform 426"/>
            <p:cNvSpPr>
              <a:spLocks/>
            </p:cNvSpPr>
            <p:nvPr/>
          </p:nvSpPr>
          <p:spPr bwMode="auto">
            <a:xfrm>
              <a:off x="18432573" y="7664944"/>
              <a:ext cx="47504" cy="44350"/>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4" name="Freeform 427"/>
            <p:cNvSpPr>
              <a:spLocks/>
            </p:cNvSpPr>
            <p:nvPr/>
          </p:nvSpPr>
          <p:spPr bwMode="auto">
            <a:xfrm>
              <a:off x="18423070" y="7728301"/>
              <a:ext cx="9500" cy="950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5" name="Freeform 428"/>
            <p:cNvSpPr>
              <a:spLocks/>
            </p:cNvSpPr>
            <p:nvPr/>
          </p:nvSpPr>
          <p:spPr bwMode="auto">
            <a:xfrm>
              <a:off x="18375566" y="7690286"/>
              <a:ext cx="47504" cy="38014"/>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6" name="Freeform 429"/>
            <p:cNvSpPr>
              <a:spLocks/>
            </p:cNvSpPr>
            <p:nvPr/>
          </p:nvSpPr>
          <p:spPr bwMode="auto">
            <a:xfrm>
              <a:off x="18033528" y="8035580"/>
              <a:ext cx="19003" cy="2851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grpSp>
          <p:nvGrpSpPr>
            <p:cNvPr id="137" name="Group 136"/>
            <p:cNvGrpSpPr/>
            <p:nvPr/>
          </p:nvGrpSpPr>
          <p:grpSpPr>
            <a:xfrm>
              <a:off x="17691496" y="7636435"/>
              <a:ext cx="693570" cy="658908"/>
              <a:chOff x="5961121" y="2686387"/>
              <a:chExt cx="288233" cy="273757"/>
            </a:xfrm>
            <a:solidFill>
              <a:schemeClr val="bg1">
                <a:lumMod val="85000"/>
              </a:schemeClr>
            </a:solidFill>
          </p:grpSpPr>
          <p:sp>
            <p:nvSpPr>
              <p:cNvPr id="502"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503"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a:lstStyle/>
              <a:p>
                <a:pPr defTabSz="1828464">
                  <a:defRPr/>
                </a:pPr>
                <a:endParaRPr lang="id-ID">
                  <a:latin typeface="Lato Light" charset="0"/>
                </a:endParaRPr>
              </a:p>
            </p:txBody>
          </p:sp>
        </p:grpSp>
        <p:sp>
          <p:nvSpPr>
            <p:cNvPr id="138" name="Freeform 432"/>
            <p:cNvSpPr>
              <a:spLocks/>
            </p:cNvSpPr>
            <p:nvPr/>
          </p:nvSpPr>
          <p:spPr bwMode="auto">
            <a:xfrm>
              <a:off x="17865677" y="8241488"/>
              <a:ext cx="19003" cy="2534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39" name="Freeform 433"/>
            <p:cNvSpPr>
              <a:spLocks/>
            </p:cNvSpPr>
            <p:nvPr/>
          </p:nvSpPr>
          <p:spPr bwMode="auto">
            <a:xfrm>
              <a:off x="17754832" y="8241488"/>
              <a:ext cx="120345" cy="91866"/>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0" name="Freeform 434"/>
            <p:cNvSpPr>
              <a:spLocks/>
            </p:cNvSpPr>
            <p:nvPr/>
          </p:nvSpPr>
          <p:spPr bwMode="auto">
            <a:xfrm>
              <a:off x="17634486" y="8276335"/>
              <a:ext cx="101342" cy="148888"/>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1" name="Freeform 435"/>
            <p:cNvSpPr>
              <a:spLocks/>
            </p:cNvSpPr>
            <p:nvPr/>
          </p:nvSpPr>
          <p:spPr bwMode="auto">
            <a:xfrm>
              <a:off x="17533144" y="8640639"/>
              <a:ext cx="34838" cy="2851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2" name="Freeform 436"/>
            <p:cNvSpPr>
              <a:spLocks/>
            </p:cNvSpPr>
            <p:nvPr/>
          </p:nvSpPr>
          <p:spPr bwMode="auto">
            <a:xfrm>
              <a:off x="17615484" y="8548770"/>
              <a:ext cx="19003" cy="15839"/>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3" name="Freeform 437"/>
            <p:cNvSpPr>
              <a:spLocks/>
            </p:cNvSpPr>
            <p:nvPr/>
          </p:nvSpPr>
          <p:spPr bwMode="auto">
            <a:xfrm>
              <a:off x="17365291" y="8742008"/>
              <a:ext cx="19003" cy="95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4" name="Freeform 438"/>
            <p:cNvSpPr>
              <a:spLocks/>
            </p:cNvSpPr>
            <p:nvPr/>
          </p:nvSpPr>
          <p:spPr bwMode="auto">
            <a:xfrm>
              <a:off x="17187942" y="8707161"/>
              <a:ext cx="110845" cy="15522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5" name="Freeform 439"/>
            <p:cNvSpPr>
              <a:spLocks/>
            </p:cNvSpPr>
            <p:nvPr/>
          </p:nvSpPr>
          <p:spPr bwMode="auto">
            <a:xfrm>
              <a:off x="16640050" y="8966923"/>
              <a:ext cx="129848" cy="91866"/>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6" name="Freeform 440"/>
            <p:cNvSpPr>
              <a:spLocks/>
            </p:cNvSpPr>
            <p:nvPr/>
          </p:nvSpPr>
          <p:spPr bwMode="auto">
            <a:xfrm>
              <a:off x="17168940" y="9030279"/>
              <a:ext cx="186852" cy="262929"/>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7" name="Freeform 441"/>
            <p:cNvSpPr>
              <a:spLocks/>
            </p:cNvSpPr>
            <p:nvPr/>
          </p:nvSpPr>
          <p:spPr bwMode="auto">
            <a:xfrm>
              <a:off x="17327289" y="9255194"/>
              <a:ext cx="57004" cy="72861"/>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8" name="Freeform 442"/>
            <p:cNvSpPr>
              <a:spLocks/>
            </p:cNvSpPr>
            <p:nvPr/>
          </p:nvSpPr>
          <p:spPr bwMode="auto">
            <a:xfrm>
              <a:off x="17365291" y="9318551"/>
              <a:ext cx="91842" cy="123546"/>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49" name="Freeform 443"/>
            <p:cNvSpPr>
              <a:spLocks/>
            </p:cNvSpPr>
            <p:nvPr/>
          </p:nvSpPr>
          <p:spPr bwMode="auto">
            <a:xfrm>
              <a:off x="17197439" y="9264699"/>
              <a:ext cx="57004" cy="72861"/>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0" name="Freeform 444"/>
            <p:cNvSpPr>
              <a:spLocks/>
            </p:cNvSpPr>
            <p:nvPr/>
          </p:nvSpPr>
          <p:spPr bwMode="auto">
            <a:xfrm>
              <a:off x="17263949" y="9337559"/>
              <a:ext cx="82342" cy="95034"/>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1" name="Freeform 445"/>
            <p:cNvSpPr>
              <a:spLocks/>
            </p:cNvSpPr>
            <p:nvPr/>
          </p:nvSpPr>
          <p:spPr bwMode="auto">
            <a:xfrm>
              <a:off x="17282951" y="9394578"/>
              <a:ext cx="63341" cy="101369"/>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2" name="Freeform 446"/>
            <p:cNvSpPr>
              <a:spLocks/>
            </p:cNvSpPr>
            <p:nvPr/>
          </p:nvSpPr>
          <p:spPr bwMode="auto">
            <a:xfrm>
              <a:off x="17336787" y="9385076"/>
              <a:ext cx="38004" cy="72861"/>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3" name="Freeform 447"/>
            <p:cNvSpPr>
              <a:spLocks/>
            </p:cNvSpPr>
            <p:nvPr/>
          </p:nvSpPr>
          <p:spPr bwMode="auto">
            <a:xfrm>
              <a:off x="17355791" y="9432593"/>
              <a:ext cx="57004" cy="34847"/>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4" name="Freeform 448"/>
            <p:cNvSpPr>
              <a:spLocks/>
            </p:cNvSpPr>
            <p:nvPr/>
          </p:nvSpPr>
          <p:spPr bwMode="auto">
            <a:xfrm>
              <a:off x="17355791" y="9457937"/>
              <a:ext cx="129848" cy="196407"/>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5" name="Freeform 449"/>
            <p:cNvSpPr>
              <a:spLocks/>
            </p:cNvSpPr>
            <p:nvPr/>
          </p:nvSpPr>
          <p:spPr bwMode="auto">
            <a:xfrm>
              <a:off x="17273449" y="9495950"/>
              <a:ext cx="110845" cy="95034"/>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6" name="Freeform 450"/>
            <p:cNvSpPr>
              <a:spLocks/>
            </p:cNvSpPr>
            <p:nvPr/>
          </p:nvSpPr>
          <p:spPr bwMode="auto">
            <a:xfrm>
              <a:off x="17048592" y="9404083"/>
              <a:ext cx="110845" cy="11087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7" name="Freeform 451"/>
            <p:cNvSpPr>
              <a:spLocks/>
            </p:cNvSpPr>
            <p:nvPr/>
          </p:nvSpPr>
          <p:spPr bwMode="auto">
            <a:xfrm>
              <a:off x="17374794" y="9264699"/>
              <a:ext cx="19003" cy="9503"/>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8" name="Freeform 452"/>
            <p:cNvSpPr>
              <a:spLocks/>
            </p:cNvSpPr>
            <p:nvPr/>
          </p:nvSpPr>
          <p:spPr bwMode="auto">
            <a:xfrm>
              <a:off x="16028815" y="9644838"/>
              <a:ext cx="519389" cy="54169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59" name="Freeform 453"/>
            <p:cNvSpPr>
              <a:spLocks/>
            </p:cNvSpPr>
            <p:nvPr/>
          </p:nvSpPr>
          <p:spPr bwMode="auto">
            <a:xfrm>
              <a:off x="16120658" y="9841245"/>
              <a:ext cx="47504" cy="47519"/>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0" name="Freeform 454"/>
            <p:cNvSpPr>
              <a:spLocks/>
            </p:cNvSpPr>
            <p:nvPr/>
          </p:nvSpPr>
          <p:spPr bwMode="auto">
            <a:xfrm>
              <a:off x="16187168" y="9952119"/>
              <a:ext cx="44338" cy="47519"/>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1" name="Freeform 455"/>
            <p:cNvSpPr>
              <a:spLocks/>
            </p:cNvSpPr>
            <p:nvPr/>
          </p:nvSpPr>
          <p:spPr bwMode="auto">
            <a:xfrm>
              <a:off x="16500700" y="9980627"/>
              <a:ext cx="66507" cy="66524"/>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2" name="Freeform 456"/>
            <p:cNvSpPr>
              <a:spLocks/>
            </p:cNvSpPr>
            <p:nvPr/>
          </p:nvSpPr>
          <p:spPr bwMode="auto">
            <a:xfrm>
              <a:off x="16605211" y="10028146"/>
              <a:ext cx="34838" cy="34847"/>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3" name="Freeform 457"/>
            <p:cNvSpPr>
              <a:spLocks/>
            </p:cNvSpPr>
            <p:nvPr/>
          </p:nvSpPr>
          <p:spPr bwMode="auto">
            <a:xfrm>
              <a:off x="16510200" y="10186537"/>
              <a:ext cx="427547" cy="13938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4" name="Freeform 458"/>
            <p:cNvSpPr>
              <a:spLocks/>
            </p:cNvSpPr>
            <p:nvPr/>
          </p:nvSpPr>
          <p:spPr bwMode="auto">
            <a:xfrm>
              <a:off x="16826902" y="10221381"/>
              <a:ext cx="72841" cy="2851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5" name="Freeform 459"/>
            <p:cNvSpPr>
              <a:spLocks/>
            </p:cNvSpPr>
            <p:nvPr/>
          </p:nvSpPr>
          <p:spPr bwMode="auto">
            <a:xfrm>
              <a:off x="16928245" y="10287906"/>
              <a:ext cx="57004" cy="38014"/>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6" name="Freeform 460"/>
            <p:cNvSpPr>
              <a:spLocks/>
            </p:cNvSpPr>
            <p:nvPr/>
          </p:nvSpPr>
          <p:spPr bwMode="auto">
            <a:xfrm>
              <a:off x="16985252" y="10297408"/>
              <a:ext cx="44338" cy="2851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7" name="Freeform 461"/>
            <p:cNvSpPr>
              <a:spLocks/>
            </p:cNvSpPr>
            <p:nvPr/>
          </p:nvSpPr>
          <p:spPr bwMode="auto">
            <a:xfrm>
              <a:off x="17020087" y="10297408"/>
              <a:ext cx="66507" cy="38014"/>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8" name="Freeform 462"/>
            <p:cNvSpPr>
              <a:spLocks/>
            </p:cNvSpPr>
            <p:nvPr/>
          </p:nvSpPr>
          <p:spPr bwMode="auto">
            <a:xfrm>
              <a:off x="17067592" y="10287906"/>
              <a:ext cx="76007" cy="47519"/>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69" name="Freeform 463"/>
            <p:cNvSpPr>
              <a:spLocks/>
            </p:cNvSpPr>
            <p:nvPr/>
          </p:nvSpPr>
          <p:spPr bwMode="auto">
            <a:xfrm>
              <a:off x="17168940" y="10297408"/>
              <a:ext cx="114011" cy="38014"/>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0" name="Freeform 464"/>
            <p:cNvSpPr>
              <a:spLocks/>
            </p:cNvSpPr>
            <p:nvPr/>
          </p:nvSpPr>
          <p:spPr bwMode="auto">
            <a:xfrm>
              <a:off x="17134101" y="10351263"/>
              <a:ext cx="101342" cy="57019"/>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1" name="Freeform 465"/>
            <p:cNvSpPr>
              <a:spLocks/>
            </p:cNvSpPr>
            <p:nvPr/>
          </p:nvSpPr>
          <p:spPr bwMode="auto">
            <a:xfrm>
              <a:off x="17457134" y="10053488"/>
              <a:ext cx="57004" cy="38014"/>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2" name="Freeform 466"/>
            <p:cNvSpPr>
              <a:spLocks/>
            </p:cNvSpPr>
            <p:nvPr/>
          </p:nvSpPr>
          <p:spPr bwMode="auto">
            <a:xfrm>
              <a:off x="17552146" y="10047154"/>
              <a:ext cx="139348" cy="44350"/>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3" name="Freeform 467"/>
            <p:cNvSpPr>
              <a:spLocks/>
            </p:cNvSpPr>
            <p:nvPr/>
          </p:nvSpPr>
          <p:spPr bwMode="auto">
            <a:xfrm>
              <a:off x="17124600" y="9831739"/>
              <a:ext cx="297699" cy="33578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4" name="Freeform 468"/>
            <p:cNvSpPr>
              <a:spLocks/>
            </p:cNvSpPr>
            <p:nvPr/>
          </p:nvSpPr>
          <p:spPr bwMode="auto">
            <a:xfrm>
              <a:off x="17523641" y="9812731"/>
              <a:ext cx="72841" cy="13938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5" name="Freeform 469"/>
            <p:cNvSpPr>
              <a:spLocks/>
            </p:cNvSpPr>
            <p:nvPr/>
          </p:nvSpPr>
          <p:spPr bwMode="auto">
            <a:xfrm>
              <a:off x="17561648" y="9793726"/>
              <a:ext cx="25335" cy="1900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6" name="Freeform 470"/>
            <p:cNvSpPr>
              <a:spLocks/>
            </p:cNvSpPr>
            <p:nvPr/>
          </p:nvSpPr>
          <p:spPr bwMode="auto">
            <a:xfrm>
              <a:off x="17662991" y="9914103"/>
              <a:ext cx="44338" cy="1900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7" name="Freeform 471"/>
            <p:cNvSpPr>
              <a:spLocks/>
            </p:cNvSpPr>
            <p:nvPr/>
          </p:nvSpPr>
          <p:spPr bwMode="auto">
            <a:xfrm>
              <a:off x="17672493" y="9923605"/>
              <a:ext cx="174186" cy="104539"/>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8" name="Freeform 472"/>
            <p:cNvSpPr>
              <a:spLocks/>
            </p:cNvSpPr>
            <p:nvPr/>
          </p:nvSpPr>
          <p:spPr bwMode="auto">
            <a:xfrm>
              <a:off x="18499080" y="10101005"/>
              <a:ext cx="193187" cy="11087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79" name="Freeform 473"/>
            <p:cNvSpPr>
              <a:spLocks/>
            </p:cNvSpPr>
            <p:nvPr/>
          </p:nvSpPr>
          <p:spPr bwMode="auto">
            <a:xfrm>
              <a:off x="18777777" y="10158025"/>
              <a:ext cx="82342" cy="101369"/>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0" name="Freeform 474"/>
            <p:cNvSpPr>
              <a:spLocks/>
            </p:cNvSpPr>
            <p:nvPr/>
          </p:nvSpPr>
          <p:spPr bwMode="auto">
            <a:xfrm>
              <a:off x="19018467" y="10344930"/>
              <a:ext cx="53838" cy="5385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1" name="Freeform 475"/>
            <p:cNvSpPr>
              <a:spLocks/>
            </p:cNvSpPr>
            <p:nvPr/>
          </p:nvSpPr>
          <p:spPr bwMode="auto">
            <a:xfrm>
              <a:off x="18961462" y="10259397"/>
              <a:ext cx="85510" cy="5701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2" name="Freeform 476"/>
            <p:cNvSpPr>
              <a:spLocks/>
            </p:cNvSpPr>
            <p:nvPr/>
          </p:nvSpPr>
          <p:spPr bwMode="auto">
            <a:xfrm>
              <a:off x="18879119" y="10221381"/>
              <a:ext cx="38004" cy="47519"/>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3" name="Freeform 477"/>
            <p:cNvSpPr>
              <a:spLocks/>
            </p:cNvSpPr>
            <p:nvPr/>
          </p:nvSpPr>
          <p:spPr bwMode="auto">
            <a:xfrm>
              <a:off x="19221154" y="10873954"/>
              <a:ext cx="148847" cy="11087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4" name="Freeform 478"/>
            <p:cNvSpPr>
              <a:spLocks/>
            </p:cNvSpPr>
            <p:nvPr/>
          </p:nvSpPr>
          <p:spPr bwMode="auto">
            <a:xfrm>
              <a:off x="19620197" y="11580379"/>
              <a:ext cx="104511" cy="129882"/>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5" name="Freeform 479"/>
            <p:cNvSpPr>
              <a:spLocks/>
            </p:cNvSpPr>
            <p:nvPr/>
          </p:nvSpPr>
          <p:spPr bwMode="auto">
            <a:xfrm>
              <a:off x="19648701" y="11700758"/>
              <a:ext cx="240690" cy="281937"/>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6" name="Freeform 480"/>
            <p:cNvSpPr>
              <a:spLocks/>
            </p:cNvSpPr>
            <p:nvPr/>
          </p:nvSpPr>
          <p:spPr bwMode="auto">
            <a:xfrm>
              <a:off x="19332002" y="11906666"/>
              <a:ext cx="364206" cy="354797"/>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7" name="Freeform 481"/>
            <p:cNvSpPr>
              <a:spLocks/>
            </p:cNvSpPr>
            <p:nvPr/>
          </p:nvSpPr>
          <p:spPr bwMode="auto">
            <a:xfrm>
              <a:off x="19389007" y="12261464"/>
              <a:ext cx="19003" cy="1900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8" name="Freeform 482"/>
            <p:cNvSpPr>
              <a:spLocks/>
            </p:cNvSpPr>
            <p:nvPr/>
          </p:nvSpPr>
          <p:spPr bwMode="auto">
            <a:xfrm>
              <a:off x="18321728" y="11916171"/>
              <a:ext cx="177354" cy="167896"/>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89" name="Freeform 483"/>
            <p:cNvSpPr>
              <a:spLocks/>
            </p:cNvSpPr>
            <p:nvPr/>
          </p:nvSpPr>
          <p:spPr bwMode="auto">
            <a:xfrm>
              <a:off x="18461076" y="11868653"/>
              <a:ext cx="28503" cy="47519"/>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0" name="Freeform 484"/>
            <p:cNvSpPr>
              <a:spLocks/>
            </p:cNvSpPr>
            <p:nvPr/>
          </p:nvSpPr>
          <p:spPr bwMode="auto">
            <a:xfrm>
              <a:off x="18274223" y="11868653"/>
              <a:ext cx="19003" cy="1900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1" name="Freeform 485"/>
            <p:cNvSpPr>
              <a:spLocks/>
            </p:cNvSpPr>
            <p:nvPr/>
          </p:nvSpPr>
          <p:spPr bwMode="auto">
            <a:xfrm>
              <a:off x="15379580" y="9457937"/>
              <a:ext cx="101342" cy="167896"/>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2" name="Freeform 486"/>
            <p:cNvSpPr>
              <a:spLocks/>
            </p:cNvSpPr>
            <p:nvPr/>
          </p:nvSpPr>
          <p:spPr bwMode="auto">
            <a:xfrm>
              <a:off x="13669401" y="10465307"/>
              <a:ext cx="335701" cy="649403"/>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3" name="Freeform 487"/>
            <p:cNvSpPr>
              <a:spLocks/>
            </p:cNvSpPr>
            <p:nvPr/>
          </p:nvSpPr>
          <p:spPr bwMode="auto">
            <a:xfrm>
              <a:off x="14413645" y="5913136"/>
              <a:ext cx="101342" cy="7602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4" name="Freeform 488"/>
            <p:cNvSpPr>
              <a:spLocks/>
            </p:cNvSpPr>
            <p:nvPr/>
          </p:nvSpPr>
          <p:spPr bwMode="auto">
            <a:xfrm>
              <a:off x="13929093" y="5970158"/>
              <a:ext cx="101342" cy="91866"/>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5" name="Freeform 489"/>
            <p:cNvSpPr>
              <a:spLocks/>
            </p:cNvSpPr>
            <p:nvPr/>
          </p:nvSpPr>
          <p:spPr bwMode="auto">
            <a:xfrm>
              <a:off x="14942534" y="5653374"/>
              <a:ext cx="82342" cy="47519"/>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6" name="Freeform 490"/>
            <p:cNvSpPr>
              <a:spLocks/>
            </p:cNvSpPr>
            <p:nvPr/>
          </p:nvSpPr>
          <p:spPr bwMode="auto">
            <a:xfrm>
              <a:off x="16798397" y="5561507"/>
              <a:ext cx="91842" cy="44350"/>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7" name="Freeform 491"/>
            <p:cNvSpPr>
              <a:spLocks/>
            </p:cNvSpPr>
            <p:nvPr/>
          </p:nvSpPr>
          <p:spPr bwMode="auto">
            <a:xfrm>
              <a:off x="15860966" y="4889930"/>
              <a:ext cx="57004" cy="19008"/>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8" name="Freeform 492"/>
            <p:cNvSpPr>
              <a:spLocks/>
            </p:cNvSpPr>
            <p:nvPr/>
          </p:nvSpPr>
          <p:spPr bwMode="auto">
            <a:xfrm>
              <a:off x="15341579" y="5691391"/>
              <a:ext cx="53838" cy="38014"/>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199" name="Freeform 493"/>
            <p:cNvSpPr>
              <a:spLocks/>
            </p:cNvSpPr>
            <p:nvPr/>
          </p:nvSpPr>
          <p:spPr bwMode="auto">
            <a:xfrm>
              <a:off x="12111232" y="7766316"/>
              <a:ext cx="53838" cy="101369"/>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0" name="Freeform 494"/>
            <p:cNvSpPr>
              <a:spLocks/>
            </p:cNvSpPr>
            <p:nvPr/>
          </p:nvSpPr>
          <p:spPr bwMode="auto">
            <a:xfrm>
              <a:off x="12092230" y="7858184"/>
              <a:ext cx="82342" cy="13938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1" name="Freeform 495"/>
            <p:cNvSpPr>
              <a:spLocks/>
            </p:cNvSpPr>
            <p:nvPr/>
          </p:nvSpPr>
          <p:spPr bwMode="auto">
            <a:xfrm>
              <a:off x="12285420" y="8026078"/>
              <a:ext cx="148847" cy="91866"/>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2" name="Freeform 496"/>
            <p:cNvSpPr>
              <a:spLocks/>
            </p:cNvSpPr>
            <p:nvPr/>
          </p:nvSpPr>
          <p:spPr bwMode="auto">
            <a:xfrm>
              <a:off x="13169011" y="8155959"/>
              <a:ext cx="120345" cy="66524"/>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3" name="Freeform 497"/>
            <p:cNvSpPr>
              <a:spLocks/>
            </p:cNvSpPr>
            <p:nvPr/>
          </p:nvSpPr>
          <p:spPr bwMode="auto">
            <a:xfrm>
              <a:off x="12769971" y="8165462"/>
              <a:ext cx="139348" cy="38014"/>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4" name="Freeform 498"/>
            <p:cNvSpPr>
              <a:spLocks/>
            </p:cNvSpPr>
            <p:nvPr/>
          </p:nvSpPr>
          <p:spPr bwMode="auto">
            <a:xfrm>
              <a:off x="12703464" y="6796961"/>
              <a:ext cx="66507" cy="66524"/>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5" name="Freeform 499"/>
            <p:cNvSpPr>
              <a:spLocks/>
            </p:cNvSpPr>
            <p:nvPr/>
          </p:nvSpPr>
          <p:spPr bwMode="auto">
            <a:xfrm>
              <a:off x="12712965" y="6771619"/>
              <a:ext cx="47504" cy="2534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6" name="Freeform 500"/>
            <p:cNvSpPr>
              <a:spLocks/>
            </p:cNvSpPr>
            <p:nvPr/>
          </p:nvSpPr>
          <p:spPr bwMode="auto">
            <a:xfrm>
              <a:off x="12519776" y="6834973"/>
              <a:ext cx="53838" cy="91866"/>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7" name="Freeform 501"/>
            <p:cNvSpPr>
              <a:spLocks/>
            </p:cNvSpPr>
            <p:nvPr/>
          </p:nvSpPr>
          <p:spPr bwMode="auto">
            <a:xfrm>
              <a:off x="12602122" y="6676582"/>
              <a:ext cx="38004" cy="38014"/>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8" name="Freeform 502"/>
            <p:cNvSpPr>
              <a:spLocks/>
            </p:cNvSpPr>
            <p:nvPr/>
          </p:nvSpPr>
          <p:spPr bwMode="auto">
            <a:xfrm>
              <a:off x="12231579" y="6964854"/>
              <a:ext cx="53838" cy="85532"/>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09" name="Freeform 503"/>
            <p:cNvSpPr>
              <a:spLocks/>
            </p:cNvSpPr>
            <p:nvPr/>
          </p:nvSpPr>
          <p:spPr bwMode="auto">
            <a:xfrm>
              <a:off x="12165075" y="6983862"/>
              <a:ext cx="76007" cy="7602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0" name="Freeform 504"/>
            <p:cNvSpPr>
              <a:spLocks/>
            </p:cNvSpPr>
            <p:nvPr/>
          </p:nvSpPr>
          <p:spPr bwMode="auto">
            <a:xfrm>
              <a:off x="11832537" y="7943714"/>
              <a:ext cx="44338" cy="34847"/>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1" name="Freeform 505"/>
            <p:cNvSpPr>
              <a:spLocks/>
            </p:cNvSpPr>
            <p:nvPr/>
          </p:nvSpPr>
          <p:spPr bwMode="auto">
            <a:xfrm>
              <a:off x="11376486" y="6806464"/>
              <a:ext cx="57004" cy="57019"/>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2" name="Freeform 506"/>
            <p:cNvSpPr>
              <a:spLocks/>
            </p:cNvSpPr>
            <p:nvPr/>
          </p:nvSpPr>
          <p:spPr bwMode="auto">
            <a:xfrm>
              <a:off x="11404993" y="6872988"/>
              <a:ext cx="28503" cy="2851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3" name="Freeform 507"/>
            <p:cNvSpPr>
              <a:spLocks/>
            </p:cNvSpPr>
            <p:nvPr/>
          </p:nvSpPr>
          <p:spPr bwMode="auto">
            <a:xfrm>
              <a:off x="11433495" y="6901500"/>
              <a:ext cx="15835" cy="95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4" name="Freeform 508"/>
            <p:cNvSpPr>
              <a:spLocks/>
            </p:cNvSpPr>
            <p:nvPr/>
          </p:nvSpPr>
          <p:spPr bwMode="auto">
            <a:xfrm>
              <a:off x="11433495" y="6926843"/>
              <a:ext cx="9500" cy="1900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5" name="Freeform 509"/>
            <p:cNvSpPr>
              <a:spLocks/>
            </p:cNvSpPr>
            <p:nvPr/>
          </p:nvSpPr>
          <p:spPr bwMode="auto">
            <a:xfrm>
              <a:off x="11433495" y="6945847"/>
              <a:ext cx="15835" cy="950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6" name="Freeform 510"/>
            <p:cNvSpPr>
              <a:spLocks/>
            </p:cNvSpPr>
            <p:nvPr/>
          </p:nvSpPr>
          <p:spPr bwMode="auto">
            <a:xfrm>
              <a:off x="11506336" y="7085231"/>
              <a:ext cx="9500" cy="1900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7" name="Freeform 511"/>
            <p:cNvSpPr>
              <a:spLocks/>
            </p:cNvSpPr>
            <p:nvPr/>
          </p:nvSpPr>
          <p:spPr bwMode="auto">
            <a:xfrm>
              <a:off x="11645685" y="6667081"/>
              <a:ext cx="19003" cy="38014"/>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8" name="Freeform 512"/>
            <p:cNvSpPr>
              <a:spLocks/>
            </p:cNvSpPr>
            <p:nvPr/>
          </p:nvSpPr>
          <p:spPr bwMode="auto">
            <a:xfrm>
              <a:off x="8294994" y="12594086"/>
              <a:ext cx="110845" cy="5701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19" name="Freeform 513"/>
            <p:cNvSpPr>
              <a:spLocks/>
            </p:cNvSpPr>
            <p:nvPr/>
          </p:nvSpPr>
          <p:spPr bwMode="auto">
            <a:xfrm>
              <a:off x="8285492" y="12651105"/>
              <a:ext cx="82342" cy="5701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0" name="Freeform 514"/>
            <p:cNvSpPr>
              <a:spLocks/>
            </p:cNvSpPr>
            <p:nvPr/>
          </p:nvSpPr>
          <p:spPr bwMode="auto">
            <a:xfrm>
              <a:off x="8275994" y="12578246"/>
              <a:ext cx="72841" cy="4435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1" name="Freeform 515"/>
            <p:cNvSpPr>
              <a:spLocks/>
            </p:cNvSpPr>
            <p:nvPr/>
          </p:nvSpPr>
          <p:spPr bwMode="auto">
            <a:xfrm>
              <a:off x="8237990" y="12613093"/>
              <a:ext cx="76007" cy="47519"/>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2" name="Freeform 516"/>
            <p:cNvSpPr>
              <a:spLocks/>
            </p:cNvSpPr>
            <p:nvPr/>
          </p:nvSpPr>
          <p:spPr bwMode="auto">
            <a:xfrm>
              <a:off x="8218987" y="12549734"/>
              <a:ext cx="28503" cy="2851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3" name="Freeform 517"/>
            <p:cNvSpPr>
              <a:spLocks/>
            </p:cNvSpPr>
            <p:nvPr/>
          </p:nvSpPr>
          <p:spPr bwMode="auto">
            <a:xfrm>
              <a:off x="8218987" y="12473707"/>
              <a:ext cx="66507" cy="66524"/>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4" name="Freeform 518"/>
            <p:cNvSpPr>
              <a:spLocks/>
            </p:cNvSpPr>
            <p:nvPr/>
          </p:nvSpPr>
          <p:spPr bwMode="auto">
            <a:xfrm>
              <a:off x="8209485" y="12353330"/>
              <a:ext cx="47504" cy="101369"/>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5" name="Freeform 519"/>
            <p:cNvSpPr>
              <a:spLocks/>
            </p:cNvSpPr>
            <p:nvPr/>
          </p:nvSpPr>
          <p:spPr bwMode="auto">
            <a:xfrm>
              <a:off x="8199985" y="12435693"/>
              <a:ext cx="28503" cy="5701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6" name="Freeform 520"/>
            <p:cNvSpPr>
              <a:spLocks/>
            </p:cNvSpPr>
            <p:nvPr/>
          </p:nvSpPr>
          <p:spPr bwMode="auto">
            <a:xfrm>
              <a:off x="8199985" y="12315316"/>
              <a:ext cx="47504" cy="66524"/>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7" name="Freeform 521"/>
            <p:cNvSpPr>
              <a:spLocks/>
            </p:cNvSpPr>
            <p:nvPr/>
          </p:nvSpPr>
          <p:spPr bwMode="auto">
            <a:xfrm>
              <a:off x="8247492" y="12131581"/>
              <a:ext cx="47504" cy="4435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8" name="Freeform 522"/>
            <p:cNvSpPr>
              <a:spLocks/>
            </p:cNvSpPr>
            <p:nvPr/>
          </p:nvSpPr>
          <p:spPr bwMode="auto">
            <a:xfrm>
              <a:off x="8256992" y="11963688"/>
              <a:ext cx="57004" cy="101369"/>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29" name="Freeform 523"/>
            <p:cNvSpPr>
              <a:spLocks/>
            </p:cNvSpPr>
            <p:nvPr/>
          </p:nvSpPr>
          <p:spPr bwMode="auto">
            <a:xfrm>
              <a:off x="8443844" y="9328054"/>
              <a:ext cx="44338" cy="38014"/>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0" name="Freeform 524"/>
            <p:cNvSpPr>
              <a:spLocks/>
            </p:cNvSpPr>
            <p:nvPr/>
          </p:nvSpPr>
          <p:spPr bwMode="auto">
            <a:xfrm>
              <a:off x="8842886" y="9385076"/>
              <a:ext cx="53838" cy="72861"/>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1" name="Freeform 525"/>
            <p:cNvSpPr>
              <a:spLocks/>
            </p:cNvSpPr>
            <p:nvPr/>
          </p:nvSpPr>
          <p:spPr bwMode="auto">
            <a:xfrm>
              <a:off x="9352776" y="9888761"/>
              <a:ext cx="129848" cy="120377"/>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2" name="Freeform 526"/>
            <p:cNvSpPr>
              <a:spLocks/>
            </p:cNvSpPr>
            <p:nvPr/>
          </p:nvSpPr>
          <p:spPr bwMode="auto">
            <a:xfrm>
              <a:off x="8592694" y="9030279"/>
              <a:ext cx="91842" cy="38014"/>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3" name="Freeform 527"/>
            <p:cNvSpPr>
              <a:spLocks/>
            </p:cNvSpPr>
            <p:nvPr/>
          </p:nvSpPr>
          <p:spPr bwMode="auto">
            <a:xfrm>
              <a:off x="8070137" y="9020775"/>
              <a:ext cx="104511" cy="47519"/>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4" name="Freeform 528"/>
            <p:cNvSpPr>
              <a:spLocks/>
            </p:cNvSpPr>
            <p:nvPr/>
          </p:nvSpPr>
          <p:spPr bwMode="auto">
            <a:xfrm>
              <a:off x="7785110" y="8808532"/>
              <a:ext cx="481385" cy="167896"/>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5" name="Freeform 529"/>
            <p:cNvSpPr>
              <a:spLocks/>
            </p:cNvSpPr>
            <p:nvPr/>
          </p:nvSpPr>
          <p:spPr bwMode="auto">
            <a:xfrm>
              <a:off x="8070137" y="8707161"/>
              <a:ext cx="38004" cy="34847"/>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6" name="Freeform 530"/>
            <p:cNvSpPr>
              <a:spLocks/>
            </p:cNvSpPr>
            <p:nvPr/>
          </p:nvSpPr>
          <p:spPr bwMode="auto">
            <a:xfrm>
              <a:off x="8304497" y="8900399"/>
              <a:ext cx="19003" cy="1900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7" name="Freeform 531"/>
            <p:cNvSpPr>
              <a:spLocks/>
            </p:cNvSpPr>
            <p:nvPr/>
          </p:nvSpPr>
          <p:spPr bwMode="auto">
            <a:xfrm>
              <a:off x="8861888" y="7531898"/>
              <a:ext cx="53838" cy="95034"/>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8" name="Freeform 532"/>
            <p:cNvSpPr>
              <a:spLocks/>
            </p:cNvSpPr>
            <p:nvPr/>
          </p:nvSpPr>
          <p:spPr bwMode="auto">
            <a:xfrm>
              <a:off x="8887224" y="7579416"/>
              <a:ext cx="66507" cy="38014"/>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39" name="Freeform 533"/>
            <p:cNvSpPr>
              <a:spLocks/>
            </p:cNvSpPr>
            <p:nvPr/>
          </p:nvSpPr>
          <p:spPr bwMode="auto">
            <a:xfrm>
              <a:off x="8703536" y="7541400"/>
              <a:ext cx="139348" cy="66524"/>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0" name="Freeform 534"/>
            <p:cNvSpPr>
              <a:spLocks/>
            </p:cNvSpPr>
            <p:nvPr/>
          </p:nvSpPr>
          <p:spPr bwMode="auto">
            <a:xfrm>
              <a:off x="8732043" y="7357665"/>
              <a:ext cx="145680" cy="72861"/>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1" name="Freeform 535"/>
            <p:cNvSpPr>
              <a:spLocks/>
            </p:cNvSpPr>
            <p:nvPr/>
          </p:nvSpPr>
          <p:spPr bwMode="auto">
            <a:xfrm>
              <a:off x="8963233" y="7262631"/>
              <a:ext cx="297699" cy="288272"/>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2" name="Freeform 536"/>
            <p:cNvSpPr>
              <a:spLocks/>
            </p:cNvSpPr>
            <p:nvPr/>
          </p:nvSpPr>
          <p:spPr bwMode="auto">
            <a:xfrm>
              <a:off x="9203926" y="7468539"/>
              <a:ext cx="76007" cy="91866"/>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3" name="Freeform 537"/>
            <p:cNvSpPr>
              <a:spLocks/>
            </p:cNvSpPr>
            <p:nvPr/>
          </p:nvSpPr>
          <p:spPr bwMode="auto">
            <a:xfrm>
              <a:off x="8684539" y="6575211"/>
              <a:ext cx="28503" cy="5385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4" name="Freeform 538"/>
            <p:cNvSpPr>
              <a:spLocks/>
            </p:cNvSpPr>
            <p:nvPr/>
          </p:nvSpPr>
          <p:spPr bwMode="auto">
            <a:xfrm>
              <a:off x="8545191" y="6667081"/>
              <a:ext cx="28503" cy="2851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5" name="Freeform 539"/>
            <p:cNvSpPr>
              <a:spLocks/>
            </p:cNvSpPr>
            <p:nvPr/>
          </p:nvSpPr>
          <p:spPr bwMode="auto">
            <a:xfrm>
              <a:off x="7905455" y="7161262"/>
              <a:ext cx="63341" cy="38014"/>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6" name="Freeform 540"/>
            <p:cNvSpPr>
              <a:spLocks/>
            </p:cNvSpPr>
            <p:nvPr/>
          </p:nvSpPr>
          <p:spPr bwMode="auto">
            <a:xfrm>
              <a:off x="8006797" y="6936347"/>
              <a:ext cx="57004" cy="5701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7" name="Freeform 541"/>
            <p:cNvSpPr>
              <a:spLocks/>
            </p:cNvSpPr>
            <p:nvPr/>
          </p:nvSpPr>
          <p:spPr bwMode="auto">
            <a:xfrm>
              <a:off x="7978295" y="6537197"/>
              <a:ext cx="57004" cy="66524"/>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8" name="Freeform 542"/>
            <p:cNvSpPr>
              <a:spLocks/>
            </p:cNvSpPr>
            <p:nvPr/>
          </p:nvSpPr>
          <p:spPr bwMode="auto">
            <a:xfrm>
              <a:off x="7819945" y="6499185"/>
              <a:ext cx="110845" cy="5701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49" name="Freeform 543"/>
            <p:cNvSpPr>
              <a:spLocks/>
            </p:cNvSpPr>
            <p:nvPr/>
          </p:nvSpPr>
          <p:spPr bwMode="auto">
            <a:xfrm>
              <a:off x="8054302" y="6464338"/>
              <a:ext cx="63341" cy="2534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0" name="Freeform 544"/>
            <p:cNvSpPr>
              <a:spLocks/>
            </p:cNvSpPr>
            <p:nvPr/>
          </p:nvSpPr>
          <p:spPr bwMode="auto">
            <a:xfrm>
              <a:off x="7661593" y="6277437"/>
              <a:ext cx="316702" cy="22175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1" name="Freeform 545"/>
            <p:cNvSpPr>
              <a:spLocks/>
            </p:cNvSpPr>
            <p:nvPr/>
          </p:nvSpPr>
          <p:spPr bwMode="auto">
            <a:xfrm>
              <a:off x="7785110" y="6258427"/>
              <a:ext cx="63341" cy="47519"/>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2" name="Freeform 546"/>
            <p:cNvSpPr>
              <a:spLocks/>
            </p:cNvSpPr>
            <p:nvPr/>
          </p:nvSpPr>
          <p:spPr bwMode="auto">
            <a:xfrm>
              <a:off x="7766105" y="6267932"/>
              <a:ext cx="34838" cy="47519"/>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3" name="Freeform 547"/>
            <p:cNvSpPr>
              <a:spLocks/>
            </p:cNvSpPr>
            <p:nvPr/>
          </p:nvSpPr>
          <p:spPr bwMode="auto">
            <a:xfrm>
              <a:off x="7680595" y="6090536"/>
              <a:ext cx="28503" cy="5701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4" name="Freeform 548"/>
            <p:cNvSpPr>
              <a:spLocks/>
            </p:cNvSpPr>
            <p:nvPr/>
          </p:nvSpPr>
          <p:spPr bwMode="auto">
            <a:xfrm>
              <a:off x="7541248" y="5605859"/>
              <a:ext cx="1336476" cy="97885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5" name="Freeform 549"/>
            <p:cNvSpPr>
              <a:spLocks/>
            </p:cNvSpPr>
            <p:nvPr/>
          </p:nvSpPr>
          <p:spPr bwMode="auto">
            <a:xfrm>
              <a:off x="8405839" y="6518194"/>
              <a:ext cx="57004" cy="1900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6" name="Freeform 550"/>
            <p:cNvSpPr>
              <a:spLocks/>
            </p:cNvSpPr>
            <p:nvPr/>
          </p:nvSpPr>
          <p:spPr bwMode="auto">
            <a:xfrm>
              <a:off x="8237990" y="6109544"/>
              <a:ext cx="76007" cy="1900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7" name="Freeform 551"/>
            <p:cNvSpPr>
              <a:spLocks/>
            </p:cNvSpPr>
            <p:nvPr/>
          </p:nvSpPr>
          <p:spPr bwMode="auto">
            <a:xfrm>
              <a:off x="8127145" y="6090536"/>
              <a:ext cx="110845" cy="91866"/>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8" name="Freeform 552"/>
            <p:cNvSpPr>
              <a:spLocks/>
            </p:cNvSpPr>
            <p:nvPr/>
          </p:nvSpPr>
          <p:spPr bwMode="auto">
            <a:xfrm>
              <a:off x="8025799" y="6008172"/>
              <a:ext cx="63341" cy="34847"/>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59" name="Freeform 553"/>
            <p:cNvSpPr>
              <a:spLocks/>
            </p:cNvSpPr>
            <p:nvPr/>
          </p:nvSpPr>
          <p:spPr bwMode="auto">
            <a:xfrm>
              <a:off x="8117645" y="5998667"/>
              <a:ext cx="57004" cy="2851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0" name="Freeform 554"/>
            <p:cNvSpPr>
              <a:spLocks/>
            </p:cNvSpPr>
            <p:nvPr/>
          </p:nvSpPr>
          <p:spPr bwMode="auto">
            <a:xfrm>
              <a:off x="8063804" y="5979663"/>
              <a:ext cx="44338" cy="1900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1" name="Freeform 555"/>
            <p:cNvSpPr>
              <a:spLocks/>
            </p:cNvSpPr>
            <p:nvPr/>
          </p:nvSpPr>
          <p:spPr bwMode="auto">
            <a:xfrm>
              <a:off x="7949793" y="5624864"/>
              <a:ext cx="243859" cy="104539"/>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2" name="Freeform 556"/>
            <p:cNvSpPr>
              <a:spLocks/>
            </p:cNvSpPr>
            <p:nvPr/>
          </p:nvSpPr>
          <p:spPr bwMode="auto">
            <a:xfrm>
              <a:off x="5758225" y="7310151"/>
              <a:ext cx="269194" cy="177401"/>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3" name="Freeform 557"/>
            <p:cNvSpPr>
              <a:spLocks/>
            </p:cNvSpPr>
            <p:nvPr/>
          </p:nvSpPr>
          <p:spPr bwMode="auto">
            <a:xfrm>
              <a:off x="5546038" y="7104240"/>
              <a:ext cx="120345" cy="129882"/>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4" name="Freeform 558"/>
            <p:cNvSpPr>
              <a:spLocks/>
            </p:cNvSpPr>
            <p:nvPr/>
          </p:nvSpPr>
          <p:spPr bwMode="auto">
            <a:xfrm>
              <a:off x="5555540" y="6955352"/>
              <a:ext cx="38004" cy="38014"/>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5" name="Freeform 559"/>
            <p:cNvSpPr>
              <a:spLocks/>
            </p:cNvSpPr>
            <p:nvPr/>
          </p:nvSpPr>
          <p:spPr bwMode="auto">
            <a:xfrm>
              <a:off x="5508032" y="6911005"/>
              <a:ext cx="57004" cy="5385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6" name="Freeform 560"/>
            <p:cNvSpPr>
              <a:spLocks/>
            </p:cNvSpPr>
            <p:nvPr/>
          </p:nvSpPr>
          <p:spPr bwMode="auto">
            <a:xfrm>
              <a:off x="5482697" y="6926843"/>
              <a:ext cx="34838" cy="5701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7" name="Freeform 561"/>
            <p:cNvSpPr>
              <a:spLocks/>
            </p:cNvSpPr>
            <p:nvPr/>
          </p:nvSpPr>
          <p:spPr bwMode="auto">
            <a:xfrm>
              <a:off x="5425690" y="6872988"/>
              <a:ext cx="47504" cy="101369"/>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8" name="Freeform 562"/>
            <p:cNvSpPr>
              <a:spLocks/>
            </p:cNvSpPr>
            <p:nvPr/>
          </p:nvSpPr>
          <p:spPr bwMode="auto">
            <a:xfrm>
              <a:off x="5387686" y="6834973"/>
              <a:ext cx="66507" cy="66524"/>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69" name="Freeform 563"/>
            <p:cNvSpPr>
              <a:spLocks/>
            </p:cNvSpPr>
            <p:nvPr/>
          </p:nvSpPr>
          <p:spPr bwMode="auto">
            <a:xfrm>
              <a:off x="5454193" y="6834973"/>
              <a:ext cx="63341" cy="85532"/>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0" name="Freeform 564"/>
            <p:cNvSpPr>
              <a:spLocks/>
            </p:cNvSpPr>
            <p:nvPr/>
          </p:nvSpPr>
          <p:spPr bwMode="auto">
            <a:xfrm>
              <a:off x="5435190" y="6853981"/>
              <a:ext cx="28503" cy="950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1" name="Freeform 565"/>
            <p:cNvSpPr>
              <a:spLocks/>
            </p:cNvSpPr>
            <p:nvPr/>
          </p:nvSpPr>
          <p:spPr bwMode="auto">
            <a:xfrm>
              <a:off x="4542097" y="6863486"/>
              <a:ext cx="123511" cy="633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2" name="Freeform 566"/>
            <p:cNvSpPr>
              <a:spLocks/>
            </p:cNvSpPr>
            <p:nvPr/>
          </p:nvSpPr>
          <p:spPr bwMode="auto">
            <a:xfrm>
              <a:off x="4589601" y="6806464"/>
              <a:ext cx="76007" cy="66524"/>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3" name="Freeform 567"/>
            <p:cNvSpPr>
              <a:spLocks/>
            </p:cNvSpPr>
            <p:nvPr/>
          </p:nvSpPr>
          <p:spPr bwMode="auto">
            <a:xfrm>
              <a:off x="4060711" y="7059888"/>
              <a:ext cx="91842" cy="34847"/>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4" name="Freeform 568"/>
            <p:cNvSpPr>
              <a:spLocks/>
            </p:cNvSpPr>
            <p:nvPr/>
          </p:nvSpPr>
          <p:spPr bwMode="auto">
            <a:xfrm>
              <a:off x="3949866" y="7113743"/>
              <a:ext cx="53838" cy="47519"/>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5" name="Freeform 569"/>
            <p:cNvSpPr>
              <a:spLocks/>
            </p:cNvSpPr>
            <p:nvPr/>
          </p:nvSpPr>
          <p:spPr bwMode="auto">
            <a:xfrm>
              <a:off x="7107368" y="5960653"/>
              <a:ext cx="193187" cy="120377"/>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6" name="Freeform 570"/>
            <p:cNvSpPr>
              <a:spLocks/>
            </p:cNvSpPr>
            <p:nvPr/>
          </p:nvSpPr>
          <p:spPr bwMode="auto">
            <a:xfrm>
              <a:off x="7040863" y="6017675"/>
              <a:ext cx="47504" cy="34847"/>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7" name="Freeform 571"/>
            <p:cNvSpPr>
              <a:spLocks/>
            </p:cNvSpPr>
            <p:nvPr/>
          </p:nvSpPr>
          <p:spPr bwMode="auto">
            <a:xfrm>
              <a:off x="6983856" y="6052519"/>
              <a:ext cx="19003" cy="1900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8" name="Freeform 572"/>
            <p:cNvSpPr>
              <a:spLocks/>
            </p:cNvSpPr>
            <p:nvPr/>
          </p:nvSpPr>
          <p:spPr bwMode="auto">
            <a:xfrm>
              <a:off x="6185770" y="5662878"/>
              <a:ext cx="855091" cy="418153"/>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79" name="Freeform 573"/>
            <p:cNvSpPr>
              <a:spLocks/>
            </p:cNvSpPr>
            <p:nvPr/>
          </p:nvSpPr>
          <p:spPr bwMode="auto">
            <a:xfrm>
              <a:off x="6752666" y="5624864"/>
              <a:ext cx="129848" cy="85532"/>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0" name="Freeform 574"/>
            <p:cNvSpPr>
              <a:spLocks/>
            </p:cNvSpPr>
            <p:nvPr/>
          </p:nvSpPr>
          <p:spPr bwMode="auto">
            <a:xfrm>
              <a:off x="6958521" y="5586850"/>
              <a:ext cx="294531" cy="272434"/>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1" name="Freeform 575"/>
            <p:cNvSpPr>
              <a:spLocks/>
            </p:cNvSpPr>
            <p:nvPr/>
          </p:nvSpPr>
          <p:spPr bwMode="auto">
            <a:xfrm>
              <a:off x="7272053" y="5586850"/>
              <a:ext cx="259693" cy="205908"/>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2" name="Freeform 576"/>
            <p:cNvSpPr>
              <a:spLocks/>
            </p:cNvSpPr>
            <p:nvPr/>
          </p:nvSpPr>
          <p:spPr bwMode="auto">
            <a:xfrm>
              <a:off x="5881739" y="5561507"/>
              <a:ext cx="500387" cy="307279"/>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3" name="Freeform 577"/>
            <p:cNvSpPr>
              <a:spLocks/>
            </p:cNvSpPr>
            <p:nvPr/>
          </p:nvSpPr>
          <p:spPr bwMode="auto">
            <a:xfrm>
              <a:off x="6854009" y="5475976"/>
              <a:ext cx="66507" cy="38014"/>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4" name="Freeform 578"/>
            <p:cNvSpPr>
              <a:spLocks/>
            </p:cNvSpPr>
            <p:nvPr/>
          </p:nvSpPr>
          <p:spPr bwMode="auto">
            <a:xfrm>
              <a:off x="6280781" y="5308083"/>
              <a:ext cx="557391" cy="262929"/>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5" name="Freeform 579"/>
            <p:cNvSpPr>
              <a:spLocks/>
            </p:cNvSpPr>
            <p:nvPr/>
          </p:nvSpPr>
          <p:spPr bwMode="auto">
            <a:xfrm>
              <a:off x="6185770" y="5412621"/>
              <a:ext cx="95010" cy="633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6" name="Freeform 580"/>
            <p:cNvSpPr>
              <a:spLocks/>
            </p:cNvSpPr>
            <p:nvPr/>
          </p:nvSpPr>
          <p:spPr bwMode="auto">
            <a:xfrm>
              <a:off x="6021087" y="5273238"/>
              <a:ext cx="342037" cy="158393"/>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7" name="Freeform 581"/>
            <p:cNvSpPr>
              <a:spLocks/>
            </p:cNvSpPr>
            <p:nvPr/>
          </p:nvSpPr>
          <p:spPr bwMode="auto">
            <a:xfrm>
              <a:off x="6391626" y="5336589"/>
              <a:ext cx="72841" cy="1900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8" name="Freeform 582"/>
            <p:cNvSpPr>
              <a:spLocks/>
            </p:cNvSpPr>
            <p:nvPr/>
          </p:nvSpPr>
          <p:spPr bwMode="auto">
            <a:xfrm>
              <a:off x="6454967" y="5206714"/>
              <a:ext cx="196355" cy="91866"/>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89" name="Freeform 583"/>
            <p:cNvSpPr>
              <a:spLocks/>
            </p:cNvSpPr>
            <p:nvPr/>
          </p:nvSpPr>
          <p:spPr bwMode="auto">
            <a:xfrm>
              <a:off x="6372624" y="5225719"/>
              <a:ext cx="72841" cy="38014"/>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0" name="Freeform 584"/>
            <p:cNvSpPr>
              <a:spLocks/>
            </p:cNvSpPr>
            <p:nvPr/>
          </p:nvSpPr>
          <p:spPr bwMode="auto">
            <a:xfrm>
              <a:off x="6473969" y="5140187"/>
              <a:ext cx="196355" cy="66524"/>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1" name="Freeform 585"/>
            <p:cNvSpPr>
              <a:spLocks/>
            </p:cNvSpPr>
            <p:nvPr/>
          </p:nvSpPr>
          <p:spPr bwMode="auto">
            <a:xfrm>
              <a:off x="6949018" y="5336589"/>
              <a:ext cx="259693" cy="177401"/>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2" name="Freeform 586"/>
            <p:cNvSpPr>
              <a:spLocks/>
            </p:cNvSpPr>
            <p:nvPr/>
          </p:nvSpPr>
          <p:spPr bwMode="auto">
            <a:xfrm>
              <a:off x="6920516" y="5422124"/>
              <a:ext cx="82342" cy="2534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3" name="Freeform 587"/>
            <p:cNvSpPr>
              <a:spLocks/>
            </p:cNvSpPr>
            <p:nvPr/>
          </p:nvSpPr>
          <p:spPr bwMode="auto">
            <a:xfrm>
              <a:off x="6901514" y="5412621"/>
              <a:ext cx="76007" cy="1900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4" name="Freeform 588"/>
            <p:cNvSpPr>
              <a:spLocks/>
            </p:cNvSpPr>
            <p:nvPr/>
          </p:nvSpPr>
          <p:spPr bwMode="auto">
            <a:xfrm>
              <a:off x="6863509" y="5384109"/>
              <a:ext cx="95010" cy="47519"/>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5" name="Freeform 589"/>
            <p:cNvSpPr>
              <a:spLocks/>
            </p:cNvSpPr>
            <p:nvPr/>
          </p:nvSpPr>
          <p:spPr bwMode="auto">
            <a:xfrm>
              <a:off x="6873011" y="5346097"/>
              <a:ext cx="66507" cy="47519"/>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6" name="Freeform 590"/>
            <p:cNvSpPr>
              <a:spLocks/>
            </p:cNvSpPr>
            <p:nvPr/>
          </p:nvSpPr>
          <p:spPr bwMode="auto">
            <a:xfrm>
              <a:off x="6781169" y="5235220"/>
              <a:ext cx="110845" cy="82366"/>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7" name="Freeform 591"/>
            <p:cNvSpPr>
              <a:spLocks/>
            </p:cNvSpPr>
            <p:nvPr/>
          </p:nvSpPr>
          <p:spPr bwMode="auto">
            <a:xfrm>
              <a:off x="6958521" y="5225719"/>
              <a:ext cx="82342" cy="2851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8" name="Freeform 592"/>
            <p:cNvSpPr>
              <a:spLocks/>
            </p:cNvSpPr>
            <p:nvPr/>
          </p:nvSpPr>
          <p:spPr bwMode="auto">
            <a:xfrm>
              <a:off x="6800168" y="5076830"/>
              <a:ext cx="332535" cy="177401"/>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299" name="Freeform 593"/>
            <p:cNvSpPr>
              <a:spLocks/>
            </p:cNvSpPr>
            <p:nvPr/>
          </p:nvSpPr>
          <p:spPr bwMode="auto">
            <a:xfrm>
              <a:off x="7059863" y="4991299"/>
              <a:ext cx="101342" cy="47519"/>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0" name="Freeform 594"/>
            <p:cNvSpPr>
              <a:spLocks/>
            </p:cNvSpPr>
            <p:nvPr/>
          </p:nvSpPr>
          <p:spPr bwMode="auto">
            <a:xfrm>
              <a:off x="7142205" y="5140187"/>
              <a:ext cx="186852" cy="104539"/>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1" name="Freeform 595"/>
            <p:cNvSpPr>
              <a:spLocks/>
            </p:cNvSpPr>
            <p:nvPr/>
          </p:nvSpPr>
          <p:spPr bwMode="auto">
            <a:xfrm>
              <a:off x="7246718" y="5235220"/>
              <a:ext cx="164683" cy="47519"/>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2" name="Freeform 596"/>
            <p:cNvSpPr>
              <a:spLocks/>
            </p:cNvSpPr>
            <p:nvPr/>
          </p:nvSpPr>
          <p:spPr bwMode="auto">
            <a:xfrm>
              <a:off x="7237218" y="5447466"/>
              <a:ext cx="155183" cy="104539"/>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3" name="Freeform 597"/>
            <p:cNvSpPr>
              <a:spLocks/>
            </p:cNvSpPr>
            <p:nvPr/>
          </p:nvSpPr>
          <p:spPr bwMode="auto">
            <a:xfrm>
              <a:off x="7310058" y="5422124"/>
              <a:ext cx="38004" cy="2534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4" name="Freeform 598"/>
            <p:cNvSpPr>
              <a:spLocks/>
            </p:cNvSpPr>
            <p:nvPr/>
          </p:nvSpPr>
          <p:spPr bwMode="auto">
            <a:xfrm>
              <a:off x="7477908" y="5254228"/>
              <a:ext cx="82342" cy="5385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5" name="Freeform 599"/>
            <p:cNvSpPr>
              <a:spLocks/>
            </p:cNvSpPr>
            <p:nvPr/>
          </p:nvSpPr>
          <p:spPr bwMode="auto">
            <a:xfrm>
              <a:off x="7522246" y="5336589"/>
              <a:ext cx="28503" cy="38014"/>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6" name="Freeform 600"/>
            <p:cNvSpPr>
              <a:spLocks/>
            </p:cNvSpPr>
            <p:nvPr/>
          </p:nvSpPr>
          <p:spPr bwMode="auto">
            <a:xfrm>
              <a:off x="7218213" y="5308083"/>
              <a:ext cx="826589" cy="253427"/>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7" name="Freeform 601"/>
            <p:cNvSpPr>
              <a:spLocks/>
            </p:cNvSpPr>
            <p:nvPr/>
          </p:nvSpPr>
          <p:spPr bwMode="auto">
            <a:xfrm>
              <a:off x="7237218" y="4870922"/>
              <a:ext cx="547892" cy="345294"/>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8" name="Freeform 602"/>
            <p:cNvSpPr>
              <a:spLocks/>
            </p:cNvSpPr>
            <p:nvPr/>
          </p:nvSpPr>
          <p:spPr bwMode="auto">
            <a:xfrm>
              <a:off x="7458905" y="4658679"/>
              <a:ext cx="1447321" cy="753942"/>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09" name="Freeform 604"/>
            <p:cNvSpPr>
              <a:spLocks/>
            </p:cNvSpPr>
            <p:nvPr/>
          </p:nvSpPr>
          <p:spPr bwMode="auto">
            <a:xfrm>
              <a:off x="8136646" y="5076830"/>
              <a:ext cx="129848" cy="47519"/>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0" name="Freeform 605"/>
            <p:cNvSpPr>
              <a:spLocks/>
            </p:cNvSpPr>
            <p:nvPr/>
          </p:nvSpPr>
          <p:spPr bwMode="auto">
            <a:xfrm>
              <a:off x="7775607" y="5114842"/>
              <a:ext cx="53841" cy="1900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1" name="Freeform 606"/>
            <p:cNvSpPr>
              <a:spLocks/>
            </p:cNvSpPr>
            <p:nvPr/>
          </p:nvSpPr>
          <p:spPr bwMode="auto">
            <a:xfrm>
              <a:off x="8016300" y="5403116"/>
              <a:ext cx="53841" cy="2851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2" name="Freeform 607"/>
            <p:cNvSpPr>
              <a:spLocks/>
            </p:cNvSpPr>
            <p:nvPr/>
          </p:nvSpPr>
          <p:spPr bwMode="auto">
            <a:xfrm>
              <a:off x="4858796" y="6695590"/>
              <a:ext cx="47504" cy="38014"/>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3" name="Freeform 608"/>
            <p:cNvSpPr>
              <a:spLocks/>
            </p:cNvSpPr>
            <p:nvPr/>
          </p:nvSpPr>
          <p:spPr bwMode="auto">
            <a:xfrm>
              <a:off x="4925306" y="6686085"/>
              <a:ext cx="9503" cy="950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4" name="Freeform 609"/>
            <p:cNvSpPr>
              <a:spLocks/>
            </p:cNvSpPr>
            <p:nvPr/>
          </p:nvSpPr>
          <p:spPr bwMode="auto">
            <a:xfrm>
              <a:off x="3978369" y="6695590"/>
              <a:ext cx="63341" cy="5701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5" name="Freeform 610"/>
            <p:cNvSpPr>
              <a:spLocks/>
            </p:cNvSpPr>
            <p:nvPr/>
          </p:nvSpPr>
          <p:spPr bwMode="auto">
            <a:xfrm>
              <a:off x="17643987" y="9999631"/>
              <a:ext cx="19003" cy="950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6" name="Freeform 611"/>
            <p:cNvSpPr>
              <a:spLocks/>
            </p:cNvSpPr>
            <p:nvPr/>
          </p:nvSpPr>
          <p:spPr bwMode="auto">
            <a:xfrm>
              <a:off x="17523641" y="9980624"/>
              <a:ext cx="19003" cy="1900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7" name="Freeform 612"/>
            <p:cNvSpPr>
              <a:spLocks/>
            </p:cNvSpPr>
            <p:nvPr/>
          </p:nvSpPr>
          <p:spPr bwMode="auto">
            <a:xfrm>
              <a:off x="17941686" y="11637399"/>
              <a:ext cx="63341" cy="47519"/>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8" name="Rectangle 613"/>
            <p:cNvSpPr>
              <a:spLocks noChangeArrowheads="1"/>
            </p:cNvSpPr>
            <p:nvPr/>
          </p:nvSpPr>
          <p:spPr bwMode="auto">
            <a:xfrm>
              <a:off x="12462772" y="6081032"/>
              <a:ext cx="3169" cy="3170"/>
            </a:xfrm>
            <a:prstGeom prst="rect">
              <a:avLst/>
            </a:pr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19" name="Freeform 614"/>
            <p:cNvSpPr>
              <a:spLocks/>
            </p:cNvSpPr>
            <p:nvPr/>
          </p:nvSpPr>
          <p:spPr bwMode="auto">
            <a:xfrm>
              <a:off x="9286267" y="11358632"/>
              <a:ext cx="95010" cy="82366"/>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0" name="Freeform 615"/>
            <p:cNvSpPr>
              <a:spLocks/>
            </p:cNvSpPr>
            <p:nvPr/>
          </p:nvSpPr>
          <p:spPr bwMode="auto">
            <a:xfrm>
              <a:off x="7857950" y="7607925"/>
              <a:ext cx="66507" cy="2851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1" name="Freeform 616"/>
            <p:cNvSpPr>
              <a:spLocks/>
            </p:cNvSpPr>
            <p:nvPr/>
          </p:nvSpPr>
          <p:spPr bwMode="auto">
            <a:xfrm>
              <a:off x="8516684" y="12613089"/>
              <a:ext cx="167852" cy="148888"/>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2" name="Freeform 617"/>
            <p:cNvSpPr>
              <a:spLocks/>
            </p:cNvSpPr>
            <p:nvPr/>
          </p:nvSpPr>
          <p:spPr bwMode="auto">
            <a:xfrm>
              <a:off x="8339335" y="12594086"/>
              <a:ext cx="278697" cy="215410"/>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3" name="Freeform 618"/>
            <p:cNvSpPr>
              <a:spLocks/>
            </p:cNvSpPr>
            <p:nvPr/>
          </p:nvSpPr>
          <p:spPr bwMode="auto">
            <a:xfrm>
              <a:off x="8294994" y="9366066"/>
              <a:ext cx="706244" cy="51318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4" name="Freeform 619"/>
            <p:cNvSpPr>
              <a:spLocks/>
            </p:cNvSpPr>
            <p:nvPr/>
          </p:nvSpPr>
          <p:spPr bwMode="auto">
            <a:xfrm>
              <a:off x="8861888" y="9505452"/>
              <a:ext cx="240690" cy="354797"/>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5" name="Freeform 620"/>
            <p:cNvSpPr>
              <a:spLocks/>
            </p:cNvSpPr>
            <p:nvPr/>
          </p:nvSpPr>
          <p:spPr bwMode="auto">
            <a:xfrm>
              <a:off x="9017071" y="9616325"/>
              <a:ext cx="205855" cy="215410"/>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6" name="Freeform 621"/>
            <p:cNvSpPr>
              <a:spLocks/>
            </p:cNvSpPr>
            <p:nvPr/>
          </p:nvSpPr>
          <p:spPr bwMode="auto">
            <a:xfrm>
              <a:off x="9184923" y="9635335"/>
              <a:ext cx="148849" cy="167898"/>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7" name="Freeform 622"/>
            <p:cNvSpPr>
              <a:spLocks/>
            </p:cNvSpPr>
            <p:nvPr/>
          </p:nvSpPr>
          <p:spPr bwMode="auto">
            <a:xfrm>
              <a:off x="7857950" y="9318551"/>
              <a:ext cx="750582" cy="782454"/>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8" name="Freeform 623"/>
            <p:cNvSpPr>
              <a:spLocks/>
            </p:cNvSpPr>
            <p:nvPr/>
          </p:nvSpPr>
          <p:spPr bwMode="auto">
            <a:xfrm>
              <a:off x="7959292" y="9841240"/>
              <a:ext cx="259693" cy="307281"/>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29" name="Freeform 624"/>
            <p:cNvSpPr>
              <a:spLocks/>
            </p:cNvSpPr>
            <p:nvPr/>
          </p:nvSpPr>
          <p:spPr bwMode="auto">
            <a:xfrm>
              <a:off x="7930790" y="9898262"/>
              <a:ext cx="595397" cy="88382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0" name="Freeform 625"/>
            <p:cNvSpPr>
              <a:spLocks/>
            </p:cNvSpPr>
            <p:nvPr/>
          </p:nvSpPr>
          <p:spPr bwMode="auto">
            <a:xfrm>
              <a:off x="8193652" y="10725066"/>
              <a:ext cx="405376" cy="1973558"/>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1" name="Freeform 626"/>
            <p:cNvSpPr>
              <a:spLocks/>
            </p:cNvSpPr>
            <p:nvPr/>
          </p:nvSpPr>
          <p:spPr bwMode="auto">
            <a:xfrm>
              <a:off x="8469180" y="10344925"/>
              <a:ext cx="595397" cy="649406"/>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2" name="Freeform 627"/>
            <p:cNvSpPr>
              <a:spLocks/>
            </p:cNvSpPr>
            <p:nvPr/>
          </p:nvSpPr>
          <p:spPr bwMode="auto">
            <a:xfrm>
              <a:off x="8804884" y="10807428"/>
              <a:ext cx="418045" cy="411818"/>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3" name="Freeform 628"/>
            <p:cNvSpPr>
              <a:spLocks noEditPoints="1"/>
            </p:cNvSpPr>
            <p:nvPr/>
          </p:nvSpPr>
          <p:spPr bwMode="auto">
            <a:xfrm>
              <a:off x="8275994" y="9663843"/>
              <a:ext cx="1846361" cy="187218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rgbClr val="0E80C9"/>
            </a:solidFill>
            <a:ln w="9525" cap="flat">
              <a:solidFill>
                <a:schemeClr val="bg1"/>
              </a:solidFill>
              <a:prstDash val="solid"/>
              <a:round/>
              <a:headEnd/>
              <a:tailEnd/>
            </a:ln>
          </p:spPr>
          <p:txBody>
            <a:bodyPr/>
            <a:lstStyle/>
            <a:p>
              <a:pPr defTabSz="1828464">
                <a:defRPr/>
              </a:pPr>
              <a:endParaRPr lang="id-ID">
                <a:latin typeface="Lato Light" charset="0"/>
              </a:endParaRPr>
            </a:p>
          </p:txBody>
        </p:sp>
        <p:sp>
          <p:nvSpPr>
            <p:cNvPr id="334" name="Freeform 629"/>
            <p:cNvSpPr>
              <a:spLocks/>
            </p:cNvSpPr>
            <p:nvPr/>
          </p:nvSpPr>
          <p:spPr bwMode="auto">
            <a:xfrm>
              <a:off x="8991736" y="11339624"/>
              <a:ext cx="250193" cy="259762"/>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5" name="Freeform 630"/>
            <p:cNvSpPr>
              <a:spLocks/>
            </p:cNvSpPr>
            <p:nvPr/>
          </p:nvSpPr>
          <p:spPr bwMode="auto">
            <a:xfrm>
              <a:off x="8275994" y="10930974"/>
              <a:ext cx="956434" cy="1663110"/>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6" name="Freeform 631"/>
            <p:cNvSpPr>
              <a:spLocks/>
            </p:cNvSpPr>
            <p:nvPr/>
          </p:nvSpPr>
          <p:spPr bwMode="auto">
            <a:xfrm>
              <a:off x="7655260" y="9179168"/>
              <a:ext cx="202690" cy="224915"/>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7" name="Freeform 632"/>
            <p:cNvSpPr>
              <a:spLocks/>
            </p:cNvSpPr>
            <p:nvPr/>
          </p:nvSpPr>
          <p:spPr bwMode="auto">
            <a:xfrm>
              <a:off x="7718603" y="9385073"/>
              <a:ext cx="158349" cy="13938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8" name="Freeform 633"/>
            <p:cNvSpPr>
              <a:spLocks/>
            </p:cNvSpPr>
            <p:nvPr/>
          </p:nvSpPr>
          <p:spPr bwMode="auto">
            <a:xfrm>
              <a:off x="7541248" y="9226683"/>
              <a:ext cx="104511" cy="82366"/>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39" name="Freeform 634"/>
            <p:cNvSpPr>
              <a:spLocks/>
            </p:cNvSpPr>
            <p:nvPr/>
          </p:nvSpPr>
          <p:spPr bwMode="auto">
            <a:xfrm>
              <a:off x="7430403" y="9058792"/>
              <a:ext cx="186857" cy="215410"/>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0" name="Freeform 635"/>
            <p:cNvSpPr>
              <a:spLocks/>
            </p:cNvSpPr>
            <p:nvPr/>
          </p:nvSpPr>
          <p:spPr bwMode="auto">
            <a:xfrm>
              <a:off x="6299784" y="8323855"/>
              <a:ext cx="1390317" cy="89332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1" name="Freeform 636"/>
            <p:cNvSpPr>
              <a:spLocks/>
            </p:cNvSpPr>
            <p:nvPr/>
          </p:nvSpPr>
          <p:spPr bwMode="auto">
            <a:xfrm>
              <a:off x="7569753" y="9153825"/>
              <a:ext cx="278697" cy="148888"/>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2" name="Freeform 637"/>
            <p:cNvSpPr>
              <a:spLocks/>
            </p:cNvSpPr>
            <p:nvPr/>
          </p:nvSpPr>
          <p:spPr bwMode="auto">
            <a:xfrm>
              <a:off x="7569753" y="9030279"/>
              <a:ext cx="66507" cy="13938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3" name="Freeform 638"/>
            <p:cNvSpPr>
              <a:spLocks/>
            </p:cNvSpPr>
            <p:nvPr/>
          </p:nvSpPr>
          <p:spPr bwMode="auto">
            <a:xfrm>
              <a:off x="8266489" y="8947913"/>
              <a:ext cx="120345" cy="101369"/>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4" name="Freeform 639"/>
            <p:cNvSpPr>
              <a:spLocks/>
            </p:cNvSpPr>
            <p:nvPr/>
          </p:nvSpPr>
          <p:spPr bwMode="auto">
            <a:xfrm>
              <a:off x="8377337" y="8947913"/>
              <a:ext cx="167852" cy="13938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5" name="Freeform 640"/>
            <p:cNvSpPr>
              <a:spLocks/>
            </p:cNvSpPr>
            <p:nvPr/>
          </p:nvSpPr>
          <p:spPr bwMode="auto">
            <a:xfrm>
              <a:off x="3902362" y="5849779"/>
              <a:ext cx="1802027" cy="1210109"/>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6" name="Freeform 641"/>
            <p:cNvSpPr>
              <a:spLocks/>
            </p:cNvSpPr>
            <p:nvPr/>
          </p:nvSpPr>
          <p:spPr bwMode="auto">
            <a:xfrm>
              <a:off x="5935577" y="7392510"/>
              <a:ext cx="2682452" cy="1330488"/>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accent1"/>
            </a:solidFill>
            <a:ln w="9525" cap="flat">
              <a:solidFill>
                <a:schemeClr val="bg1"/>
              </a:solidFill>
              <a:prstDash val="solid"/>
              <a:round/>
              <a:headEnd/>
              <a:tailEnd/>
            </a:ln>
          </p:spPr>
          <p:txBody>
            <a:bodyPr/>
            <a:lstStyle/>
            <a:p>
              <a:pPr defTabSz="1828464">
                <a:defRPr/>
              </a:pPr>
              <a:endParaRPr lang="id-ID">
                <a:latin typeface="Lato Light" charset="0"/>
              </a:endParaRPr>
            </a:p>
          </p:txBody>
        </p:sp>
        <p:sp>
          <p:nvSpPr>
            <p:cNvPr id="347" name="Freeform 642"/>
            <p:cNvSpPr>
              <a:spLocks noEditPoints="1"/>
            </p:cNvSpPr>
            <p:nvPr/>
          </p:nvSpPr>
          <p:spPr bwMode="auto">
            <a:xfrm>
              <a:off x="5184998" y="5792760"/>
              <a:ext cx="3961921" cy="2036915"/>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dirty="0">
                <a:latin typeface="Lato Light" charset="0"/>
              </a:endParaRPr>
            </a:p>
          </p:txBody>
        </p:sp>
        <p:sp>
          <p:nvSpPr>
            <p:cNvPr id="348" name="Freeform 643"/>
            <p:cNvSpPr>
              <a:spLocks/>
            </p:cNvSpPr>
            <p:nvPr/>
          </p:nvSpPr>
          <p:spPr bwMode="auto">
            <a:xfrm>
              <a:off x="17327289" y="10325920"/>
              <a:ext cx="95010" cy="82366"/>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49" name="Freeform 644"/>
            <p:cNvSpPr>
              <a:spLocks/>
            </p:cNvSpPr>
            <p:nvPr/>
          </p:nvSpPr>
          <p:spPr bwMode="auto">
            <a:xfrm>
              <a:off x="17403296" y="10306913"/>
              <a:ext cx="120345" cy="44350"/>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0" name="Freeform 645"/>
            <p:cNvSpPr>
              <a:spLocks/>
            </p:cNvSpPr>
            <p:nvPr/>
          </p:nvSpPr>
          <p:spPr bwMode="auto">
            <a:xfrm>
              <a:off x="12285420" y="7291141"/>
              <a:ext cx="288199" cy="158393"/>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1" name="Freeform 646"/>
            <p:cNvSpPr>
              <a:spLocks/>
            </p:cNvSpPr>
            <p:nvPr/>
          </p:nvSpPr>
          <p:spPr bwMode="auto">
            <a:xfrm>
              <a:off x="12155572" y="7421022"/>
              <a:ext cx="345201" cy="148888"/>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2" name="Freeform 647"/>
            <p:cNvSpPr>
              <a:spLocks/>
            </p:cNvSpPr>
            <p:nvPr/>
          </p:nvSpPr>
          <p:spPr bwMode="auto">
            <a:xfrm>
              <a:off x="12035226" y="7531895"/>
              <a:ext cx="528890" cy="51318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3" name="Freeform 648"/>
            <p:cNvSpPr>
              <a:spLocks/>
            </p:cNvSpPr>
            <p:nvPr/>
          </p:nvSpPr>
          <p:spPr bwMode="auto">
            <a:xfrm>
              <a:off x="12342424" y="7560406"/>
              <a:ext cx="250193" cy="234420"/>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4" name="Freeform 649"/>
            <p:cNvSpPr>
              <a:spLocks/>
            </p:cNvSpPr>
            <p:nvPr/>
          </p:nvSpPr>
          <p:spPr bwMode="auto">
            <a:xfrm>
              <a:off x="11487333" y="7291141"/>
              <a:ext cx="614399" cy="529027"/>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solidFill>
              <a:schemeClr val="bg1">
                <a:lumMod val="85000"/>
              </a:schemeClr>
            </a:solidFill>
            <a:ln w="9525" cap="flat">
              <a:solidFill>
                <a:schemeClr val="bg1"/>
              </a:solidFill>
              <a:prstDash val="solid"/>
              <a:round/>
              <a:headEnd/>
              <a:tailEnd/>
            </a:ln>
          </p:spPr>
          <p:txBody>
            <a:bodyPr/>
            <a:lstStyle/>
            <a:p>
              <a:pPr defTabSz="1828464">
                <a:defRPr/>
              </a:pPr>
              <a:endParaRPr lang="id-ID">
                <a:latin typeface="Lato Light" charset="0"/>
              </a:endParaRPr>
            </a:p>
          </p:txBody>
        </p:sp>
        <p:sp>
          <p:nvSpPr>
            <p:cNvPr id="355" name="Freeform 650"/>
            <p:cNvSpPr>
              <a:spLocks/>
            </p:cNvSpPr>
            <p:nvPr/>
          </p:nvSpPr>
          <p:spPr bwMode="auto">
            <a:xfrm>
              <a:off x="11997220" y="7497051"/>
              <a:ext cx="205855" cy="13938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6" name="Freeform 651"/>
            <p:cNvSpPr>
              <a:spLocks/>
            </p:cNvSpPr>
            <p:nvPr/>
          </p:nvSpPr>
          <p:spPr bwMode="auto">
            <a:xfrm>
              <a:off x="11823037" y="7272133"/>
              <a:ext cx="193187" cy="120377"/>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7" name="Freeform 652"/>
            <p:cNvSpPr>
              <a:spLocks/>
            </p:cNvSpPr>
            <p:nvPr/>
          </p:nvSpPr>
          <p:spPr bwMode="auto">
            <a:xfrm>
              <a:off x="11981388" y="7357665"/>
              <a:ext cx="34838" cy="34847"/>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8" name="Freeform 653"/>
            <p:cNvSpPr>
              <a:spLocks/>
            </p:cNvSpPr>
            <p:nvPr/>
          </p:nvSpPr>
          <p:spPr bwMode="auto">
            <a:xfrm>
              <a:off x="11867375" y="7142253"/>
              <a:ext cx="186857" cy="167898"/>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59" name="Freeform 654"/>
            <p:cNvSpPr>
              <a:spLocks/>
            </p:cNvSpPr>
            <p:nvPr/>
          </p:nvSpPr>
          <p:spPr bwMode="auto">
            <a:xfrm>
              <a:off x="12092230" y="6863483"/>
              <a:ext cx="139348" cy="205908"/>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0" name="Freeform 655"/>
            <p:cNvSpPr>
              <a:spLocks/>
            </p:cNvSpPr>
            <p:nvPr/>
          </p:nvSpPr>
          <p:spPr bwMode="auto">
            <a:xfrm>
              <a:off x="11990888" y="7050389"/>
              <a:ext cx="414878" cy="481510"/>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1" name="Freeform 656"/>
            <p:cNvSpPr>
              <a:spLocks/>
            </p:cNvSpPr>
            <p:nvPr/>
          </p:nvSpPr>
          <p:spPr bwMode="auto">
            <a:xfrm>
              <a:off x="12722467" y="7199275"/>
              <a:ext cx="826589" cy="491015"/>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2" name="Freeform 657"/>
            <p:cNvSpPr>
              <a:spLocks/>
            </p:cNvSpPr>
            <p:nvPr/>
          </p:nvSpPr>
          <p:spPr bwMode="auto">
            <a:xfrm>
              <a:off x="12462772" y="7383007"/>
              <a:ext cx="278697" cy="114041"/>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3" name="Freeform 658"/>
            <p:cNvSpPr>
              <a:spLocks/>
            </p:cNvSpPr>
            <p:nvPr/>
          </p:nvSpPr>
          <p:spPr bwMode="auto">
            <a:xfrm>
              <a:off x="12769969" y="6964854"/>
              <a:ext cx="437047" cy="326289"/>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4" name="Freeform 659"/>
            <p:cNvSpPr>
              <a:spLocks/>
            </p:cNvSpPr>
            <p:nvPr/>
          </p:nvSpPr>
          <p:spPr bwMode="auto">
            <a:xfrm>
              <a:off x="12668627" y="6945847"/>
              <a:ext cx="269194" cy="177401"/>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5" name="Freeform 660"/>
            <p:cNvSpPr>
              <a:spLocks/>
            </p:cNvSpPr>
            <p:nvPr/>
          </p:nvSpPr>
          <p:spPr bwMode="auto">
            <a:xfrm>
              <a:off x="12668627" y="6834973"/>
              <a:ext cx="332537" cy="167898"/>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6" name="Freeform 661"/>
            <p:cNvSpPr>
              <a:spLocks/>
            </p:cNvSpPr>
            <p:nvPr/>
          </p:nvSpPr>
          <p:spPr bwMode="auto">
            <a:xfrm>
              <a:off x="12769969" y="6733604"/>
              <a:ext cx="221692" cy="13938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7" name="Freeform 662"/>
            <p:cNvSpPr>
              <a:spLocks/>
            </p:cNvSpPr>
            <p:nvPr/>
          </p:nvSpPr>
          <p:spPr bwMode="auto">
            <a:xfrm>
              <a:off x="12602122" y="7021876"/>
              <a:ext cx="148849" cy="72861"/>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8" name="Freeform 663"/>
            <p:cNvSpPr>
              <a:spLocks/>
            </p:cNvSpPr>
            <p:nvPr/>
          </p:nvSpPr>
          <p:spPr bwMode="auto">
            <a:xfrm>
              <a:off x="12370927" y="7040881"/>
              <a:ext cx="443380" cy="389644"/>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69" name="Freeform 664"/>
            <p:cNvSpPr>
              <a:spLocks/>
            </p:cNvSpPr>
            <p:nvPr/>
          </p:nvSpPr>
          <p:spPr bwMode="auto">
            <a:xfrm>
              <a:off x="12640121" y="7449534"/>
              <a:ext cx="427547" cy="278770"/>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0" name="Freeform 665"/>
            <p:cNvSpPr>
              <a:spLocks/>
            </p:cNvSpPr>
            <p:nvPr/>
          </p:nvSpPr>
          <p:spPr bwMode="auto">
            <a:xfrm>
              <a:off x="12937821" y="7440029"/>
              <a:ext cx="155183" cy="186906"/>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1" name="Freeform 666"/>
            <p:cNvSpPr>
              <a:spLocks/>
            </p:cNvSpPr>
            <p:nvPr/>
          </p:nvSpPr>
          <p:spPr bwMode="auto">
            <a:xfrm>
              <a:off x="13001162" y="7541398"/>
              <a:ext cx="91842" cy="95034"/>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2" name="Freeform 667"/>
            <p:cNvSpPr>
              <a:spLocks/>
            </p:cNvSpPr>
            <p:nvPr/>
          </p:nvSpPr>
          <p:spPr bwMode="auto">
            <a:xfrm>
              <a:off x="12722467" y="7690286"/>
              <a:ext cx="297699" cy="177401"/>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3" name="Freeform 668"/>
            <p:cNvSpPr>
              <a:spLocks/>
            </p:cNvSpPr>
            <p:nvPr/>
          </p:nvSpPr>
          <p:spPr bwMode="auto">
            <a:xfrm>
              <a:off x="12434268" y="7645937"/>
              <a:ext cx="167852" cy="13938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4" name="Freeform 669"/>
            <p:cNvSpPr>
              <a:spLocks/>
            </p:cNvSpPr>
            <p:nvPr/>
          </p:nvSpPr>
          <p:spPr bwMode="auto">
            <a:xfrm>
              <a:off x="12554613" y="7579413"/>
              <a:ext cx="205855" cy="2502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5" name="Freeform 670"/>
            <p:cNvSpPr>
              <a:spLocks/>
            </p:cNvSpPr>
            <p:nvPr/>
          </p:nvSpPr>
          <p:spPr bwMode="auto">
            <a:xfrm>
              <a:off x="12443770" y="7430527"/>
              <a:ext cx="326205" cy="177401"/>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6" name="Freeform 671"/>
            <p:cNvSpPr>
              <a:spLocks/>
            </p:cNvSpPr>
            <p:nvPr/>
          </p:nvSpPr>
          <p:spPr bwMode="auto">
            <a:xfrm>
              <a:off x="12630620" y="7829673"/>
              <a:ext cx="288199" cy="297776"/>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7" name="Freeform 672"/>
            <p:cNvSpPr>
              <a:spLocks/>
            </p:cNvSpPr>
            <p:nvPr/>
          </p:nvSpPr>
          <p:spPr bwMode="auto">
            <a:xfrm>
              <a:off x="12890317" y="7813830"/>
              <a:ext cx="139348" cy="91866"/>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8" name="Freeform 673"/>
            <p:cNvSpPr>
              <a:spLocks/>
            </p:cNvSpPr>
            <p:nvPr/>
          </p:nvSpPr>
          <p:spPr bwMode="auto">
            <a:xfrm>
              <a:off x="12592619" y="7785323"/>
              <a:ext cx="82342" cy="167898"/>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79" name="Freeform 674"/>
            <p:cNvSpPr>
              <a:spLocks/>
            </p:cNvSpPr>
            <p:nvPr/>
          </p:nvSpPr>
          <p:spPr bwMode="auto">
            <a:xfrm>
              <a:off x="12640121" y="7804331"/>
              <a:ext cx="120345" cy="82366"/>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0" name="Freeform 675"/>
            <p:cNvSpPr>
              <a:spLocks/>
            </p:cNvSpPr>
            <p:nvPr/>
          </p:nvSpPr>
          <p:spPr bwMode="auto">
            <a:xfrm>
              <a:off x="13659899" y="7858180"/>
              <a:ext cx="177354" cy="148888"/>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1" name="Freeform 676"/>
            <p:cNvSpPr>
              <a:spLocks/>
            </p:cNvSpPr>
            <p:nvPr/>
          </p:nvSpPr>
          <p:spPr bwMode="auto">
            <a:xfrm>
              <a:off x="13726406" y="7934209"/>
              <a:ext cx="918431" cy="779284"/>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2" name="Freeform 677"/>
            <p:cNvSpPr>
              <a:spLocks/>
            </p:cNvSpPr>
            <p:nvPr/>
          </p:nvSpPr>
          <p:spPr bwMode="auto">
            <a:xfrm>
              <a:off x="13745407" y="7943714"/>
              <a:ext cx="72843" cy="53855"/>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3" name="Freeform 678"/>
            <p:cNvSpPr>
              <a:spLocks/>
            </p:cNvSpPr>
            <p:nvPr/>
          </p:nvSpPr>
          <p:spPr bwMode="auto">
            <a:xfrm>
              <a:off x="13530049" y="7718796"/>
              <a:ext cx="326205" cy="167898"/>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4" name="Freeform 679"/>
            <p:cNvSpPr>
              <a:spLocks/>
            </p:cNvSpPr>
            <p:nvPr/>
          </p:nvSpPr>
          <p:spPr bwMode="auto">
            <a:xfrm>
              <a:off x="13754910" y="7829673"/>
              <a:ext cx="250193" cy="196407"/>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5" name="Freeform 680"/>
            <p:cNvSpPr>
              <a:spLocks/>
            </p:cNvSpPr>
            <p:nvPr/>
          </p:nvSpPr>
          <p:spPr bwMode="auto">
            <a:xfrm>
              <a:off x="13837251" y="8444231"/>
              <a:ext cx="82342" cy="95034"/>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6" name="Freeform 681"/>
            <p:cNvSpPr>
              <a:spLocks/>
            </p:cNvSpPr>
            <p:nvPr/>
          </p:nvSpPr>
          <p:spPr bwMode="auto">
            <a:xfrm>
              <a:off x="13317864" y="8092600"/>
              <a:ext cx="323035" cy="2502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7" name="Freeform 682"/>
            <p:cNvSpPr>
              <a:spLocks/>
            </p:cNvSpPr>
            <p:nvPr/>
          </p:nvSpPr>
          <p:spPr bwMode="auto">
            <a:xfrm>
              <a:off x="13466710" y="8073594"/>
              <a:ext cx="462383" cy="437160"/>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88" name="Freeform 683"/>
            <p:cNvSpPr>
              <a:spLocks/>
            </p:cNvSpPr>
            <p:nvPr/>
          </p:nvSpPr>
          <p:spPr bwMode="auto">
            <a:xfrm>
              <a:off x="12880814" y="7820170"/>
              <a:ext cx="880427" cy="33578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bg1">
                <a:lumMod val="85000"/>
              </a:schemeClr>
            </a:solidFill>
            <a:ln w="9525" cap="flat">
              <a:solidFill>
                <a:schemeClr val="bg1"/>
              </a:solidFill>
              <a:prstDash val="solid"/>
              <a:round/>
              <a:headEnd/>
              <a:tailEnd/>
            </a:ln>
          </p:spPr>
          <p:txBody>
            <a:bodyPr/>
            <a:lstStyle/>
            <a:p>
              <a:pPr defTabSz="1828464">
                <a:defRPr/>
              </a:pPr>
              <a:endParaRPr lang="id-ID">
                <a:latin typeface="Lato Light" charset="0"/>
              </a:endParaRPr>
            </a:p>
          </p:txBody>
        </p:sp>
        <p:sp>
          <p:nvSpPr>
            <p:cNvPr id="389" name="Freeform 684"/>
            <p:cNvSpPr>
              <a:spLocks/>
            </p:cNvSpPr>
            <p:nvPr/>
          </p:nvSpPr>
          <p:spPr bwMode="auto">
            <a:xfrm>
              <a:off x="13279856" y="8352364"/>
              <a:ext cx="975436" cy="782454"/>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0" name="Freeform 685"/>
            <p:cNvSpPr>
              <a:spLocks/>
            </p:cNvSpPr>
            <p:nvPr/>
          </p:nvSpPr>
          <p:spPr bwMode="auto">
            <a:xfrm>
              <a:off x="13298859" y="8295340"/>
              <a:ext cx="193187" cy="205908"/>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1" name="Freeform 686"/>
            <p:cNvSpPr>
              <a:spLocks/>
            </p:cNvSpPr>
            <p:nvPr/>
          </p:nvSpPr>
          <p:spPr bwMode="auto">
            <a:xfrm>
              <a:off x="13308361" y="8222484"/>
              <a:ext cx="72843" cy="82366"/>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2" name="Freeform 687"/>
            <p:cNvSpPr>
              <a:spLocks/>
            </p:cNvSpPr>
            <p:nvPr/>
          </p:nvSpPr>
          <p:spPr bwMode="auto">
            <a:xfrm>
              <a:off x="13298859" y="8333358"/>
              <a:ext cx="28505" cy="66524"/>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3" name="Freeform 688"/>
            <p:cNvSpPr>
              <a:spLocks/>
            </p:cNvSpPr>
            <p:nvPr/>
          </p:nvSpPr>
          <p:spPr bwMode="auto">
            <a:xfrm>
              <a:off x="13260857" y="8295340"/>
              <a:ext cx="76007" cy="243925"/>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4" name="Freeform 689"/>
            <p:cNvSpPr>
              <a:spLocks/>
            </p:cNvSpPr>
            <p:nvPr/>
          </p:nvSpPr>
          <p:spPr bwMode="auto">
            <a:xfrm>
              <a:off x="14030436" y="8659642"/>
              <a:ext cx="47504" cy="72861"/>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5" name="Freeform 690"/>
            <p:cNvSpPr>
              <a:spLocks/>
            </p:cNvSpPr>
            <p:nvPr/>
          </p:nvSpPr>
          <p:spPr bwMode="auto">
            <a:xfrm>
              <a:off x="13650399" y="9004937"/>
              <a:ext cx="494052" cy="313617"/>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6" name="Freeform 691"/>
            <p:cNvSpPr>
              <a:spLocks/>
            </p:cNvSpPr>
            <p:nvPr/>
          </p:nvSpPr>
          <p:spPr bwMode="auto">
            <a:xfrm>
              <a:off x="14087442" y="8659642"/>
              <a:ext cx="380039" cy="456168"/>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7" name="Freeform 692"/>
            <p:cNvSpPr>
              <a:spLocks/>
            </p:cNvSpPr>
            <p:nvPr/>
          </p:nvSpPr>
          <p:spPr bwMode="auto">
            <a:xfrm>
              <a:off x="14895027" y="7766316"/>
              <a:ext cx="509889" cy="22175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8" name="Freeform 693"/>
            <p:cNvSpPr>
              <a:spLocks/>
            </p:cNvSpPr>
            <p:nvPr/>
          </p:nvSpPr>
          <p:spPr bwMode="auto">
            <a:xfrm>
              <a:off x="14274297" y="7626932"/>
              <a:ext cx="826589" cy="484677"/>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399" name="Freeform 694"/>
            <p:cNvSpPr>
              <a:spLocks/>
            </p:cNvSpPr>
            <p:nvPr/>
          </p:nvSpPr>
          <p:spPr bwMode="auto">
            <a:xfrm>
              <a:off x="14524490" y="8165462"/>
              <a:ext cx="0" cy="950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0" name="Freeform 695"/>
            <p:cNvSpPr>
              <a:spLocks/>
            </p:cNvSpPr>
            <p:nvPr/>
          </p:nvSpPr>
          <p:spPr bwMode="auto">
            <a:xfrm>
              <a:off x="14096943" y="7794826"/>
              <a:ext cx="677736" cy="399145"/>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1" name="Freeform 696"/>
            <p:cNvSpPr>
              <a:spLocks/>
            </p:cNvSpPr>
            <p:nvPr/>
          </p:nvSpPr>
          <p:spPr bwMode="auto">
            <a:xfrm>
              <a:off x="14812687" y="7886692"/>
              <a:ext cx="370538" cy="2502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2" name="Freeform 697"/>
            <p:cNvSpPr>
              <a:spLocks/>
            </p:cNvSpPr>
            <p:nvPr/>
          </p:nvSpPr>
          <p:spPr bwMode="auto">
            <a:xfrm>
              <a:off x="14514990" y="8102105"/>
              <a:ext cx="769585" cy="687420"/>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3" name="Freeform 698"/>
            <p:cNvSpPr>
              <a:spLocks/>
            </p:cNvSpPr>
            <p:nvPr/>
          </p:nvSpPr>
          <p:spPr bwMode="auto">
            <a:xfrm>
              <a:off x="14476985" y="8016573"/>
              <a:ext cx="696741" cy="494180"/>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4" name="Freeform 699"/>
            <p:cNvSpPr>
              <a:spLocks/>
            </p:cNvSpPr>
            <p:nvPr/>
          </p:nvSpPr>
          <p:spPr bwMode="auto">
            <a:xfrm>
              <a:off x="14413645" y="7617427"/>
              <a:ext cx="25335" cy="38014"/>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5" name="Freeform 700"/>
            <p:cNvSpPr>
              <a:spLocks noEditPoints="1"/>
            </p:cNvSpPr>
            <p:nvPr/>
          </p:nvSpPr>
          <p:spPr bwMode="auto">
            <a:xfrm>
              <a:off x="13827748" y="7031381"/>
              <a:ext cx="1884368" cy="90283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6" name="Freeform 701"/>
            <p:cNvSpPr>
              <a:spLocks/>
            </p:cNvSpPr>
            <p:nvPr/>
          </p:nvSpPr>
          <p:spPr bwMode="auto">
            <a:xfrm>
              <a:off x="14847524" y="8155957"/>
              <a:ext cx="1301638" cy="1387507"/>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7" name="Freeform 702"/>
            <p:cNvSpPr>
              <a:spLocks/>
            </p:cNvSpPr>
            <p:nvPr/>
          </p:nvSpPr>
          <p:spPr bwMode="auto">
            <a:xfrm>
              <a:off x="15917970" y="8539265"/>
              <a:ext cx="380039" cy="912335"/>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8" name="Freeform 703"/>
            <p:cNvSpPr>
              <a:spLocks/>
            </p:cNvSpPr>
            <p:nvPr/>
          </p:nvSpPr>
          <p:spPr bwMode="auto">
            <a:xfrm>
              <a:off x="15740618" y="8650137"/>
              <a:ext cx="212192" cy="259762"/>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09" name="Freeform 704"/>
            <p:cNvSpPr>
              <a:spLocks/>
            </p:cNvSpPr>
            <p:nvPr/>
          </p:nvSpPr>
          <p:spPr bwMode="auto">
            <a:xfrm>
              <a:off x="16139660" y="8938410"/>
              <a:ext cx="389542" cy="715930"/>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0" name="Freeform 705"/>
            <p:cNvSpPr>
              <a:spLocks/>
            </p:cNvSpPr>
            <p:nvPr/>
          </p:nvSpPr>
          <p:spPr bwMode="auto">
            <a:xfrm>
              <a:off x="16351851" y="8789522"/>
              <a:ext cx="354704" cy="725434"/>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1" name="Freeform 706"/>
            <p:cNvSpPr>
              <a:spLocks/>
            </p:cNvSpPr>
            <p:nvPr/>
          </p:nvSpPr>
          <p:spPr bwMode="auto">
            <a:xfrm>
              <a:off x="16269508" y="8846544"/>
              <a:ext cx="342037" cy="418153"/>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2" name="Freeform 707"/>
            <p:cNvSpPr>
              <a:spLocks/>
            </p:cNvSpPr>
            <p:nvPr/>
          </p:nvSpPr>
          <p:spPr bwMode="auto">
            <a:xfrm>
              <a:off x="17735829" y="9980624"/>
              <a:ext cx="418045" cy="354797"/>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3" name="Freeform 708"/>
            <p:cNvSpPr>
              <a:spLocks/>
            </p:cNvSpPr>
            <p:nvPr/>
          </p:nvSpPr>
          <p:spPr bwMode="auto">
            <a:xfrm>
              <a:off x="18144373" y="10037649"/>
              <a:ext cx="475051" cy="380139"/>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4" name="Freeform 709"/>
            <p:cNvSpPr>
              <a:spLocks/>
            </p:cNvSpPr>
            <p:nvPr/>
          </p:nvSpPr>
          <p:spPr bwMode="auto">
            <a:xfrm>
              <a:off x="16668550" y="9692355"/>
              <a:ext cx="475051" cy="418153"/>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5" name="Freeform 710"/>
            <p:cNvSpPr>
              <a:spLocks/>
            </p:cNvSpPr>
            <p:nvPr/>
          </p:nvSpPr>
          <p:spPr bwMode="auto">
            <a:xfrm>
              <a:off x="16697052" y="9581478"/>
              <a:ext cx="456049" cy="297776"/>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6" name="Freeform 711"/>
            <p:cNvSpPr>
              <a:spLocks/>
            </p:cNvSpPr>
            <p:nvPr/>
          </p:nvSpPr>
          <p:spPr bwMode="auto">
            <a:xfrm>
              <a:off x="15769123" y="8548768"/>
              <a:ext cx="158349" cy="91866"/>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7" name="Freeform 712"/>
            <p:cNvSpPr>
              <a:spLocks/>
            </p:cNvSpPr>
            <p:nvPr/>
          </p:nvSpPr>
          <p:spPr bwMode="auto">
            <a:xfrm>
              <a:off x="15404917" y="8444231"/>
              <a:ext cx="345201" cy="215410"/>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8" name="Freeform 713"/>
            <p:cNvSpPr>
              <a:spLocks/>
            </p:cNvSpPr>
            <p:nvPr/>
          </p:nvSpPr>
          <p:spPr bwMode="auto">
            <a:xfrm>
              <a:off x="16361350" y="9226683"/>
              <a:ext cx="259693" cy="215410"/>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19" name="Freeform 714"/>
            <p:cNvSpPr>
              <a:spLocks/>
            </p:cNvSpPr>
            <p:nvPr/>
          </p:nvSpPr>
          <p:spPr bwMode="auto">
            <a:xfrm>
              <a:off x="16260005" y="9606821"/>
              <a:ext cx="205855" cy="243925"/>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0" name="Freeform 715"/>
            <p:cNvSpPr>
              <a:spLocks/>
            </p:cNvSpPr>
            <p:nvPr/>
          </p:nvSpPr>
          <p:spPr bwMode="auto">
            <a:xfrm>
              <a:off x="15100884" y="7142253"/>
              <a:ext cx="2783797" cy="1815165"/>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bg1">
                <a:lumMod val="85000"/>
              </a:schemeClr>
            </a:solidFill>
            <a:ln w="9525" cap="flat">
              <a:solidFill>
                <a:schemeClr val="bg1"/>
              </a:solidFill>
              <a:prstDash val="solid"/>
              <a:round/>
              <a:headEnd/>
              <a:tailEnd/>
            </a:ln>
          </p:spPr>
          <p:txBody>
            <a:bodyPr/>
            <a:lstStyle/>
            <a:p>
              <a:pPr defTabSz="1828464">
                <a:defRPr/>
              </a:pPr>
              <a:endParaRPr lang="id-ID">
                <a:latin typeface="Lato Light" charset="0"/>
              </a:endParaRPr>
            </a:p>
          </p:txBody>
        </p:sp>
        <p:sp>
          <p:nvSpPr>
            <p:cNvPr id="421" name="Freeform 716"/>
            <p:cNvSpPr>
              <a:spLocks/>
            </p:cNvSpPr>
            <p:nvPr/>
          </p:nvSpPr>
          <p:spPr bwMode="auto">
            <a:xfrm>
              <a:off x="15740618" y="7234122"/>
              <a:ext cx="1456821" cy="633563"/>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2" name="Freeform 717"/>
            <p:cNvSpPr>
              <a:spLocks/>
            </p:cNvSpPr>
            <p:nvPr/>
          </p:nvSpPr>
          <p:spPr bwMode="auto">
            <a:xfrm>
              <a:off x="12231579" y="6017675"/>
              <a:ext cx="582728" cy="1004204"/>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3" name="Freeform 718"/>
            <p:cNvSpPr>
              <a:spLocks/>
            </p:cNvSpPr>
            <p:nvPr/>
          </p:nvSpPr>
          <p:spPr bwMode="auto">
            <a:xfrm>
              <a:off x="12659126" y="5941648"/>
              <a:ext cx="500387" cy="782454"/>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4" name="Freeform 719"/>
            <p:cNvSpPr>
              <a:spLocks/>
            </p:cNvSpPr>
            <p:nvPr/>
          </p:nvSpPr>
          <p:spPr bwMode="auto">
            <a:xfrm>
              <a:off x="11943382" y="5849779"/>
              <a:ext cx="1187627" cy="994699"/>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5" name="Freeform 720"/>
            <p:cNvSpPr>
              <a:spLocks noEditPoints="1"/>
            </p:cNvSpPr>
            <p:nvPr/>
          </p:nvSpPr>
          <p:spPr bwMode="auto">
            <a:xfrm>
              <a:off x="12953655" y="5254228"/>
              <a:ext cx="7521633" cy="2622962"/>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dirty="0">
                <a:latin typeface="Lato Light" charset="0"/>
              </a:endParaRPr>
            </a:p>
          </p:txBody>
        </p:sp>
        <p:sp>
          <p:nvSpPr>
            <p:cNvPr id="426" name="Freeform 721"/>
            <p:cNvSpPr>
              <a:spLocks/>
            </p:cNvSpPr>
            <p:nvPr/>
          </p:nvSpPr>
          <p:spPr bwMode="auto">
            <a:xfrm>
              <a:off x="18172875" y="7104240"/>
              <a:ext cx="139348" cy="297776"/>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7" name="Freeform 722"/>
            <p:cNvSpPr>
              <a:spLocks/>
            </p:cNvSpPr>
            <p:nvPr/>
          </p:nvSpPr>
          <p:spPr bwMode="auto">
            <a:xfrm>
              <a:off x="18201378" y="7392510"/>
              <a:ext cx="139348" cy="215410"/>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8" name="Freeform 723"/>
            <p:cNvSpPr>
              <a:spLocks/>
            </p:cNvSpPr>
            <p:nvPr/>
          </p:nvSpPr>
          <p:spPr bwMode="auto">
            <a:xfrm>
              <a:off x="17466635" y="8026078"/>
              <a:ext cx="196355" cy="234420"/>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29" name="Freeform 724"/>
            <p:cNvSpPr>
              <a:spLocks/>
            </p:cNvSpPr>
            <p:nvPr/>
          </p:nvSpPr>
          <p:spPr bwMode="auto">
            <a:xfrm>
              <a:off x="17384294" y="7775818"/>
              <a:ext cx="297699" cy="288275"/>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0" name="Freeform 725"/>
            <p:cNvSpPr>
              <a:spLocks/>
            </p:cNvSpPr>
            <p:nvPr/>
          </p:nvSpPr>
          <p:spPr bwMode="auto">
            <a:xfrm>
              <a:off x="11227641" y="7040881"/>
              <a:ext cx="221692" cy="231250"/>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1" name="Freeform 726"/>
            <p:cNvSpPr>
              <a:spLocks/>
            </p:cNvSpPr>
            <p:nvPr/>
          </p:nvSpPr>
          <p:spPr bwMode="auto">
            <a:xfrm>
              <a:off x="11338483" y="7031381"/>
              <a:ext cx="148849" cy="91866"/>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2" name="Freeform 727"/>
            <p:cNvSpPr>
              <a:spLocks/>
            </p:cNvSpPr>
            <p:nvPr/>
          </p:nvSpPr>
          <p:spPr bwMode="auto">
            <a:xfrm>
              <a:off x="11284646" y="7728301"/>
              <a:ext cx="582728" cy="427658"/>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3" name="Freeform 728"/>
            <p:cNvSpPr>
              <a:spLocks/>
            </p:cNvSpPr>
            <p:nvPr/>
          </p:nvSpPr>
          <p:spPr bwMode="auto">
            <a:xfrm>
              <a:off x="11284646" y="7820170"/>
              <a:ext cx="148849" cy="281939"/>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4" name="Freeform 729"/>
            <p:cNvSpPr>
              <a:spLocks/>
            </p:cNvSpPr>
            <p:nvPr/>
          </p:nvSpPr>
          <p:spPr bwMode="auto">
            <a:xfrm>
              <a:off x="13077169" y="10370267"/>
              <a:ext cx="490887" cy="820469"/>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5" name="Freeform 730"/>
            <p:cNvSpPr>
              <a:spLocks/>
            </p:cNvSpPr>
            <p:nvPr/>
          </p:nvSpPr>
          <p:spPr bwMode="auto">
            <a:xfrm>
              <a:off x="13188014" y="10344925"/>
              <a:ext cx="148849" cy="351631"/>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6" name="Freeform 731"/>
            <p:cNvSpPr>
              <a:spLocks/>
            </p:cNvSpPr>
            <p:nvPr/>
          </p:nvSpPr>
          <p:spPr bwMode="auto">
            <a:xfrm>
              <a:off x="12684459" y="10278401"/>
              <a:ext cx="557391" cy="465672"/>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7" name="Freeform 732"/>
            <p:cNvSpPr>
              <a:spLocks/>
            </p:cNvSpPr>
            <p:nvPr/>
          </p:nvSpPr>
          <p:spPr bwMode="auto">
            <a:xfrm>
              <a:off x="12260084" y="10696554"/>
              <a:ext cx="592230" cy="586051"/>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8" name="Freeform 733"/>
            <p:cNvSpPr>
              <a:spLocks/>
            </p:cNvSpPr>
            <p:nvPr/>
          </p:nvSpPr>
          <p:spPr bwMode="auto">
            <a:xfrm>
              <a:off x="12275917" y="9644838"/>
              <a:ext cx="845592" cy="88382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39" name="Freeform 734"/>
            <p:cNvSpPr>
              <a:spLocks/>
            </p:cNvSpPr>
            <p:nvPr/>
          </p:nvSpPr>
          <p:spPr bwMode="auto">
            <a:xfrm>
              <a:off x="12266416" y="10167529"/>
              <a:ext cx="522556" cy="586051"/>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0" name="Freeform 735"/>
            <p:cNvSpPr>
              <a:spLocks/>
            </p:cNvSpPr>
            <p:nvPr/>
          </p:nvSpPr>
          <p:spPr bwMode="auto">
            <a:xfrm>
              <a:off x="12602120" y="10725066"/>
              <a:ext cx="427547" cy="446665"/>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1" name="Freeform 736"/>
            <p:cNvSpPr>
              <a:spLocks/>
            </p:cNvSpPr>
            <p:nvPr/>
          </p:nvSpPr>
          <p:spPr bwMode="auto">
            <a:xfrm>
              <a:off x="12833310" y="10633197"/>
              <a:ext cx="364206" cy="323119"/>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2" name="Freeform 737"/>
            <p:cNvSpPr>
              <a:spLocks/>
            </p:cNvSpPr>
            <p:nvPr/>
          </p:nvSpPr>
          <p:spPr bwMode="auto">
            <a:xfrm>
              <a:off x="13077169" y="11114707"/>
              <a:ext cx="91842" cy="104539"/>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3" name="Freeform 738"/>
            <p:cNvSpPr>
              <a:spLocks noEditPoints="1"/>
            </p:cNvSpPr>
            <p:nvPr/>
          </p:nvSpPr>
          <p:spPr bwMode="auto">
            <a:xfrm>
              <a:off x="12453269" y="10946814"/>
              <a:ext cx="734744" cy="643068"/>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solidFill>
              <a:srgbClr val="0E80C9"/>
            </a:solidFill>
            <a:ln w="9525" cap="flat">
              <a:solidFill>
                <a:schemeClr val="bg1"/>
              </a:solidFill>
              <a:prstDash val="solid"/>
              <a:round/>
              <a:headEnd/>
              <a:tailEnd/>
            </a:ln>
          </p:spPr>
          <p:txBody>
            <a:bodyPr/>
            <a:lstStyle/>
            <a:p>
              <a:pPr defTabSz="1828464">
                <a:defRPr/>
              </a:pPr>
              <a:endParaRPr lang="id-ID">
                <a:latin typeface="Lato Light" charset="0"/>
              </a:endParaRPr>
            </a:p>
          </p:txBody>
        </p:sp>
        <p:sp>
          <p:nvSpPr>
            <p:cNvPr id="444" name="Freeform 739"/>
            <p:cNvSpPr>
              <a:spLocks/>
            </p:cNvSpPr>
            <p:nvPr/>
          </p:nvSpPr>
          <p:spPr bwMode="auto">
            <a:xfrm>
              <a:off x="12928318" y="11254093"/>
              <a:ext cx="120345" cy="123546"/>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5" name="Freeform 740"/>
            <p:cNvSpPr>
              <a:spLocks/>
            </p:cNvSpPr>
            <p:nvPr/>
          </p:nvSpPr>
          <p:spPr bwMode="auto">
            <a:xfrm>
              <a:off x="12275917" y="10101001"/>
              <a:ext cx="47504" cy="7602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6" name="Freeform 741"/>
            <p:cNvSpPr>
              <a:spLocks/>
            </p:cNvSpPr>
            <p:nvPr/>
          </p:nvSpPr>
          <p:spPr bwMode="auto">
            <a:xfrm>
              <a:off x="12231577" y="9720865"/>
              <a:ext cx="323035" cy="418153"/>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7" name="Freeform 742"/>
            <p:cNvSpPr>
              <a:spLocks/>
            </p:cNvSpPr>
            <p:nvPr/>
          </p:nvSpPr>
          <p:spPr bwMode="auto">
            <a:xfrm>
              <a:off x="12370927" y="9385073"/>
              <a:ext cx="592230" cy="418153"/>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8" name="Freeform 743"/>
            <p:cNvSpPr>
              <a:spLocks/>
            </p:cNvSpPr>
            <p:nvPr/>
          </p:nvSpPr>
          <p:spPr bwMode="auto">
            <a:xfrm>
              <a:off x="11712190" y="8789522"/>
              <a:ext cx="1086283" cy="76344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49" name="Freeform 744"/>
            <p:cNvSpPr>
              <a:spLocks/>
            </p:cNvSpPr>
            <p:nvPr/>
          </p:nvSpPr>
          <p:spPr bwMode="auto">
            <a:xfrm>
              <a:off x="12693959" y="8808530"/>
              <a:ext cx="763248" cy="94084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solidFill>
              <a:srgbClr val="D9D9D9"/>
            </a:solidFill>
            <a:ln w="4763" cap="flat">
              <a:solidFill>
                <a:schemeClr val="bg1"/>
              </a:solidFill>
              <a:prstDash val="solid"/>
              <a:round/>
              <a:headEnd/>
              <a:tailEnd/>
            </a:ln>
          </p:spPr>
          <p:txBody>
            <a:bodyPr/>
            <a:lstStyle/>
            <a:p>
              <a:pPr defTabSz="1828464">
                <a:defRPr/>
              </a:pPr>
              <a:endParaRPr lang="id-ID" dirty="0">
                <a:latin typeface="Lato Light" charset="0"/>
              </a:endParaRPr>
            </a:p>
          </p:txBody>
        </p:sp>
        <p:sp>
          <p:nvSpPr>
            <p:cNvPr id="450" name="Freeform 745"/>
            <p:cNvSpPr>
              <a:spLocks/>
            </p:cNvSpPr>
            <p:nvPr/>
          </p:nvSpPr>
          <p:spPr bwMode="auto">
            <a:xfrm>
              <a:off x="13362202" y="9049284"/>
              <a:ext cx="297699" cy="269267"/>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1" name="Freeform 746"/>
            <p:cNvSpPr>
              <a:spLocks/>
            </p:cNvSpPr>
            <p:nvPr/>
          </p:nvSpPr>
          <p:spPr bwMode="auto">
            <a:xfrm>
              <a:off x="13207016" y="9179168"/>
              <a:ext cx="687239" cy="570209"/>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2" name="Freeform 747"/>
            <p:cNvSpPr>
              <a:spLocks/>
            </p:cNvSpPr>
            <p:nvPr/>
          </p:nvSpPr>
          <p:spPr bwMode="auto">
            <a:xfrm>
              <a:off x="13241854" y="9347062"/>
              <a:ext cx="807586" cy="772949"/>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3" name="Freeform 748"/>
            <p:cNvSpPr>
              <a:spLocks/>
            </p:cNvSpPr>
            <p:nvPr/>
          </p:nvSpPr>
          <p:spPr bwMode="auto">
            <a:xfrm>
              <a:off x="13606061" y="9302712"/>
              <a:ext cx="82342" cy="101369"/>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4" name="Freeform 749"/>
            <p:cNvSpPr>
              <a:spLocks/>
            </p:cNvSpPr>
            <p:nvPr/>
          </p:nvSpPr>
          <p:spPr bwMode="auto">
            <a:xfrm>
              <a:off x="13048668" y="9711362"/>
              <a:ext cx="240690" cy="259762"/>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5" name="Freeform 750"/>
            <p:cNvSpPr>
              <a:spLocks/>
            </p:cNvSpPr>
            <p:nvPr/>
          </p:nvSpPr>
          <p:spPr bwMode="auto">
            <a:xfrm>
              <a:off x="13020164" y="10009136"/>
              <a:ext cx="91842" cy="91866"/>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6" name="Freeform 751"/>
            <p:cNvSpPr>
              <a:spLocks/>
            </p:cNvSpPr>
            <p:nvPr/>
          </p:nvSpPr>
          <p:spPr bwMode="auto">
            <a:xfrm>
              <a:off x="13020164" y="9952117"/>
              <a:ext cx="101342" cy="85532"/>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7" name="Freeform 752"/>
            <p:cNvSpPr>
              <a:spLocks/>
            </p:cNvSpPr>
            <p:nvPr/>
          </p:nvSpPr>
          <p:spPr bwMode="auto">
            <a:xfrm>
              <a:off x="13039167" y="9923605"/>
              <a:ext cx="500387" cy="54169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8" name="Freeform 753"/>
            <p:cNvSpPr>
              <a:spLocks/>
            </p:cNvSpPr>
            <p:nvPr/>
          </p:nvSpPr>
          <p:spPr bwMode="auto">
            <a:xfrm>
              <a:off x="12130237" y="9793724"/>
              <a:ext cx="250193" cy="288275"/>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59" name="Freeform 754"/>
            <p:cNvSpPr>
              <a:spLocks/>
            </p:cNvSpPr>
            <p:nvPr/>
          </p:nvSpPr>
          <p:spPr bwMode="auto">
            <a:xfrm>
              <a:off x="12146071" y="9793724"/>
              <a:ext cx="104511" cy="66524"/>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0" name="Freeform 755"/>
            <p:cNvSpPr>
              <a:spLocks/>
            </p:cNvSpPr>
            <p:nvPr/>
          </p:nvSpPr>
          <p:spPr bwMode="auto">
            <a:xfrm>
              <a:off x="12111232" y="9293209"/>
              <a:ext cx="342037" cy="529027"/>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1" name="Freeform 756"/>
            <p:cNvSpPr>
              <a:spLocks/>
            </p:cNvSpPr>
            <p:nvPr/>
          </p:nvSpPr>
          <p:spPr bwMode="auto">
            <a:xfrm>
              <a:off x="11747030" y="9318551"/>
              <a:ext cx="139348" cy="288275"/>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2" name="Freeform 757"/>
            <p:cNvSpPr>
              <a:spLocks/>
            </p:cNvSpPr>
            <p:nvPr/>
          </p:nvSpPr>
          <p:spPr bwMode="auto">
            <a:xfrm>
              <a:off x="11842040" y="9245688"/>
              <a:ext cx="547892" cy="475175"/>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solidFill>
              <a:srgbClr val="0E80C9"/>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3" name="Freeform 758"/>
            <p:cNvSpPr>
              <a:spLocks/>
            </p:cNvSpPr>
            <p:nvPr/>
          </p:nvSpPr>
          <p:spPr bwMode="auto">
            <a:xfrm>
              <a:off x="11449332" y="9188666"/>
              <a:ext cx="392709" cy="278770"/>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4" name="Freeform 759"/>
            <p:cNvSpPr>
              <a:spLocks/>
            </p:cNvSpPr>
            <p:nvPr/>
          </p:nvSpPr>
          <p:spPr bwMode="auto">
            <a:xfrm>
              <a:off x="11712192" y="9394576"/>
              <a:ext cx="91842" cy="22175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5" name="Freeform 760"/>
            <p:cNvSpPr>
              <a:spLocks/>
            </p:cNvSpPr>
            <p:nvPr/>
          </p:nvSpPr>
          <p:spPr bwMode="auto">
            <a:xfrm>
              <a:off x="11313148" y="9404081"/>
              <a:ext cx="294531" cy="288275"/>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6" name="Freeform 761"/>
            <p:cNvSpPr>
              <a:spLocks/>
            </p:cNvSpPr>
            <p:nvPr/>
          </p:nvSpPr>
          <p:spPr bwMode="auto">
            <a:xfrm>
              <a:off x="11563343" y="9394576"/>
              <a:ext cx="212192" cy="278770"/>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7" name="Freeform 762"/>
            <p:cNvSpPr>
              <a:spLocks/>
            </p:cNvSpPr>
            <p:nvPr/>
          </p:nvSpPr>
          <p:spPr bwMode="auto">
            <a:xfrm>
              <a:off x="11097794" y="9423085"/>
              <a:ext cx="139348" cy="167896"/>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8" name="Freeform 763"/>
            <p:cNvSpPr>
              <a:spLocks/>
            </p:cNvSpPr>
            <p:nvPr/>
          </p:nvSpPr>
          <p:spPr bwMode="auto">
            <a:xfrm>
              <a:off x="11180134" y="9495947"/>
              <a:ext cx="205855" cy="196407"/>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69" name="Freeform 764"/>
            <p:cNvSpPr>
              <a:spLocks/>
            </p:cNvSpPr>
            <p:nvPr/>
          </p:nvSpPr>
          <p:spPr bwMode="auto">
            <a:xfrm>
              <a:off x="11034451" y="9309046"/>
              <a:ext cx="323035" cy="272434"/>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0" name="Freeform 765"/>
            <p:cNvSpPr>
              <a:spLocks/>
            </p:cNvSpPr>
            <p:nvPr/>
          </p:nvSpPr>
          <p:spPr bwMode="auto">
            <a:xfrm>
              <a:off x="10948944" y="9318551"/>
              <a:ext cx="148849" cy="66524"/>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1" name="Freeform 766"/>
            <p:cNvSpPr>
              <a:spLocks/>
            </p:cNvSpPr>
            <p:nvPr/>
          </p:nvSpPr>
          <p:spPr bwMode="auto">
            <a:xfrm>
              <a:off x="10939441" y="9255192"/>
              <a:ext cx="139348" cy="38014"/>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2" name="Freeform 767"/>
            <p:cNvSpPr>
              <a:spLocks/>
            </p:cNvSpPr>
            <p:nvPr/>
          </p:nvSpPr>
          <p:spPr bwMode="auto">
            <a:xfrm>
              <a:off x="10920440" y="8602621"/>
              <a:ext cx="557391" cy="633563"/>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3" name="Freeform 768"/>
            <p:cNvSpPr>
              <a:spLocks/>
            </p:cNvSpPr>
            <p:nvPr/>
          </p:nvSpPr>
          <p:spPr bwMode="auto">
            <a:xfrm>
              <a:off x="10920440" y="9125311"/>
              <a:ext cx="269194" cy="212248"/>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4" name="Freeform 769"/>
            <p:cNvSpPr>
              <a:spLocks/>
            </p:cNvSpPr>
            <p:nvPr/>
          </p:nvSpPr>
          <p:spPr bwMode="auto">
            <a:xfrm>
              <a:off x="11154799" y="8707158"/>
              <a:ext cx="779082" cy="725434"/>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5" name="Freeform 770"/>
            <p:cNvSpPr>
              <a:spLocks/>
            </p:cNvSpPr>
            <p:nvPr/>
          </p:nvSpPr>
          <p:spPr bwMode="auto">
            <a:xfrm>
              <a:off x="12823810" y="8371367"/>
              <a:ext cx="513053" cy="5005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6" name="Freeform 771"/>
            <p:cNvSpPr>
              <a:spLocks/>
            </p:cNvSpPr>
            <p:nvPr/>
          </p:nvSpPr>
          <p:spPr bwMode="auto">
            <a:xfrm>
              <a:off x="12063727" y="8083097"/>
              <a:ext cx="186857" cy="36113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7" name="Freeform 772"/>
            <p:cNvSpPr>
              <a:spLocks/>
            </p:cNvSpPr>
            <p:nvPr/>
          </p:nvSpPr>
          <p:spPr bwMode="auto">
            <a:xfrm>
              <a:off x="12146073" y="8295340"/>
              <a:ext cx="706244" cy="68108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8" name="Freeform 773"/>
            <p:cNvSpPr>
              <a:spLocks/>
            </p:cNvSpPr>
            <p:nvPr/>
          </p:nvSpPr>
          <p:spPr bwMode="auto">
            <a:xfrm>
              <a:off x="10929941" y="8583615"/>
              <a:ext cx="389542" cy="316784"/>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79" name="Freeform 774"/>
            <p:cNvSpPr>
              <a:spLocks/>
            </p:cNvSpPr>
            <p:nvPr/>
          </p:nvSpPr>
          <p:spPr bwMode="auto">
            <a:xfrm>
              <a:off x="11116793" y="8136949"/>
              <a:ext cx="557391" cy="446665"/>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0" name="Freeform 775"/>
            <p:cNvSpPr>
              <a:spLocks/>
            </p:cNvSpPr>
            <p:nvPr/>
          </p:nvSpPr>
          <p:spPr bwMode="auto">
            <a:xfrm>
              <a:off x="11313150" y="8092600"/>
              <a:ext cx="962769" cy="918670"/>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1" name="Freeform 776"/>
            <p:cNvSpPr>
              <a:spLocks/>
            </p:cNvSpPr>
            <p:nvPr/>
          </p:nvSpPr>
          <p:spPr bwMode="auto">
            <a:xfrm>
              <a:off x="8329832" y="4611160"/>
              <a:ext cx="2834469" cy="2112942"/>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2" name="Freeform 777"/>
            <p:cNvSpPr>
              <a:spLocks/>
            </p:cNvSpPr>
            <p:nvPr/>
          </p:nvSpPr>
          <p:spPr bwMode="auto">
            <a:xfrm>
              <a:off x="9165921" y="5922640"/>
              <a:ext cx="148849" cy="104539"/>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3" name="Freeform 778"/>
            <p:cNvSpPr>
              <a:spLocks/>
            </p:cNvSpPr>
            <p:nvPr/>
          </p:nvSpPr>
          <p:spPr bwMode="auto">
            <a:xfrm>
              <a:off x="9213428" y="5849779"/>
              <a:ext cx="38004" cy="1900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4" name="Freeform 779"/>
            <p:cNvSpPr>
              <a:spLocks/>
            </p:cNvSpPr>
            <p:nvPr/>
          </p:nvSpPr>
          <p:spPr bwMode="auto">
            <a:xfrm>
              <a:off x="9241931" y="4750543"/>
              <a:ext cx="101342" cy="5701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5" name="Freeform 780"/>
            <p:cNvSpPr>
              <a:spLocks/>
            </p:cNvSpPr>
            <p:nvPr/>
          </p:nvSpPr>
          <p:spPr bwMode="auto">
            <a:xfrm>
              <a:off x="9555463" y="4668177"/>
              <a:ext cx="76007" cy="4435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6" name="Freeform 782"/>
            <p:cNvSpPr>
              <a:spLocks/>
            </p:cNvSpPr>
            <p:nvPr/>
          </p:nvSpPr>
          <p:spPr bwMode="auto">
            <a:xfrm>
              <a:off x="10755757" y="4788558"/>
              <a:ext cx="53841" cy="38014"/>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7" name="Freeform 783"/>
            <p:cNvSpPr>
              <a:spLocks/>
            </p:cNvSpPr>
            <p:nvPr/>
          </p:nvSpPr>
          <p:spPr bwMode="auto">
            <a:xfrm>
              <a:off x="10828599" y="4826570"/>
              <a:ext cx="47504" cy="950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8" name="Freeform 784"/>
            <p:cNvSpPr>
              <a:spLocks/>
            </p:cNvSpPr>
            <p:nvPr/>
          </p:nvSpPr>
          <p:spPr bwMode="auto">
            <a:xfrm>
              <a:off x="10828599" y="5355597"/>
              <a:ext cx="38004" cy="66524"/>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89" name="Freeform 785"/>
            <p:cNvSpPr>
              <a:spLocks/>
            </p:cNvSpPr>
            <p:nvPr/>
          </p:nvSpPr>
          <p:spPr bwMode="auto">
            <a:xfrm>
              <a:off x="10847601" y="5475973"/>
              <a:ext cx="63341" cy="38014"/>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0" name="Freeform 786"/>
            <p:cNvSpPr>
              <a:spLocks/>
            </p:cNvSpPr>
            <p:nvPr/>
          </p:nvSpPr>
          <p:spPr bwMode="auto">
            <a:xfrm>
              <a:off x="10587905" y="5681883"/>
              <a:ext cx="158349" cy="91866"/>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1" name="Freeform 787"/>
            <p:cNvSpPr>
              <a:spLocks/>
            </p:cNvSpPr>
            <p:nvPr/>
          </p:nvSpPr>
          <p:spPr bwMode="auto">
            <a:xfrm>
              <a:off x="10559404" y="5662878"/>
              <a:ext cx="82342" cy="2851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2" name="Freeform 788"/>
            <p:cNvSpPr>
              <a:spLocks/>
            </p:cNvSpPr>
            <p:nvPr/>
          </p:nvSpPr>
          <p:spPr bwMode="auto">
            <a:xfrm>
              <a:off x="10429557" y="5859282"/>
              <a:ext cx="120345" cy="633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3" name="Freeform 789"/>
            <p:cNvSpPr>
              <a:spLocks/>
            </p:cNvSpPr>
            <p:nvPr/>
          </p:nvSpPr>
          <p:spPr bwMode="auto">
            <a:xfrm>
              <a:off x="9333773" y="5951150"/>
              <a:ext cx="38004" cy="5701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4" name="Freeform 790"/>
            <p:cNvSpPr>
              <a:spLocks/>
            </p:cNvSpPr>
            <p:nvPr/>
          </p:nvSpPr>
          <p:spPr bwMode="auto">
            <a:xfrm>
              <a:off x="9251430" y="5830772"/>
              <a:ext cx="34838" cy="38014"/>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5" name="Freeform 791"/>
            <p:cNvSpPr>
              <a:spLocks/>
            </p:cNvSpPr>
            <p:nvPr/>
          </p:nvSpPr>
          <p:spPr bwMode="auto">
            <a:xfrm>
              <a:off x="10885603" y="5235220"/>
              <a:ext cx="19003" cy="1900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6" name="Freeform 792"/>
            <p:cNvSpPr>
              <a:spLocks/>
            </p:cNvSpPr>
            <p:nvPr/>
          </p:nvSpPr>
          <p:spPr bwMode="auto">
            <a:xfrm>
              <a:off x="10809597" y="5133849"/>
              <a:ext cx="28505" cy="15839"/>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7" name="Freeform 793"/>
            <p:cNvSpPr>
              <a:spLocks/>
            </p:cNvSpPr>
            <p:nvPr/>
          </p:nvSpPr>
          <p:spPr bwMode="auto">
            <a:xfrm>
              <a:off x="10885603" y="5095835"/>
              <a:ext cx="25335" cy="2851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8" name="Freeform 794"/>
            <p:cNvSpPr>
              <a:spLocks/>
            </p:cNvSpPr>
            <p:nvPr/>
          </p:nvSpPr>
          <p:spPr bwMode="auto">
            <a:xfrm>
              <a:off x="8348835" y="5282738"/>
              <a:ext cx="47504" cy="6335"/>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499" name="Freeform 795"/>
            <p:cNvSpPr>
              <a:spLocks/>
            </p:cNvSpPr>
            <p:nvPr/>
          </p:nvSpPr>
          <p:spPr bwMode="auto">
            <a:xfrm>
              <a:off x="8405839" y="5282738"/>
              <a:ext cx="57004"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500" name="Freeform 796"/>
            <p:cNvSpPr>
              <a:spLocks/>
            </p:cNvSpPr>
            <p:nvPr/>
          </p:nvSpPr>
          <p:spPr bwMode="auto">
            <a:xfrm>
              <a:off x="9473123" y="4693524"/>
              <a:ext cx="38004" cy="1900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sp>
          <p:nvSpPr>
            <p:cNvPr id="501" name="Freeform 797"/>
            <p:cNvSpPr>
              <a:spLocks/>
            </p:cNvSpPr>
            <p:nvPr/>
          </p:nvSpPr>
          <p:spPr bwMode="auto">
            <a:xfrm>
              <a:off x="5517523" y="6964823"/>
              <a:ext cx="85510" cy="11087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solidFill>
              <a:schemeClr val="bg1">
                <a:lumMod val="85000"/>
              </a:schemeClr>
            </a:solidFill>
            <a:ln w="4763" cap="flat">
              <a:solidFill>
                <a:schemeClr val="bg1"/>
              </a:solidFill>
              <a:prstDash val="solid"/>
              <a:round/>
              <a:headEnd/>
              <a:tailEnd/>
            </a:ln>
          </p:spPr>
          <p:txBody>
            <a:bodyPr/>
            <a:lstStyle/>
            <a:p>
              <a:pPr defTabSz="1828464">
                <a:defRPr/>
              </a:pPr>
              <a:endParaRPr lang="id-ID">
                <a:latin typeface="Lato Light" charset="0"/>
              </a:endParaRPr>
            </a:p>
          </p:txBody>
        </p:sp>
      </p:grpSp>
      <p:sp>
        <p:nvSpPr>
          <p:cNvPr id="504" name="TextBox 503"/>
          <p:cNvSpPr txBox="1"/>
          <p:nvPr/>
        </p:nvSpPr>
        <p:spPr>
          <a:xfrm>
            <a:off x="6033368" y="1647899"/>
            <a:ext cx="12467590" cy="1015663"/>
          </a:xfrm>
          <a:prstGeom prst="rect">
            <a:avLst/>
          </a:prstGeom>
          <a:noFill/>
        </p:spPr>
        <p:txBody>
          <a:bodyPr wrap="square">
            <a:spAutoFit/>
          </a:bodyPr>
          <a:lstStyle/>
          <a:p>
            <a:pPr algn="ctr" defTabSz="1828464">
              <a:defRPr/>
            </a:pPr>
            <a:r>
              <a:rPr lang="sr-Latn-RS" sz="6000" dirty="0">
                <a:solidFill>
                  <a:schemeClr val="tx2"/>
                </a:solidFill>
                <a:latin typeface="Lato" charset="0"/>
                <a:ea typeface="Lato" charset="0"/>
                <a:cs typeface="Lato" charset="0"/>
              </a:rPr>
              <a:t>Worldwide Map of Leads &amp; Clients</a:t>
            </a:r>
            <a:endParaRPr lang="en-US" sz="6000" dirty="0">
              <a:solidFill>
                <a:schemeClr val="tx2"/>
              </a:solidFill>
              <a:latin typeface="Lato" charset="0"/>
              <a:ea typeface="Lato" charset="0"/>
              <a:cs typeface="Lato" charset="0"/>
            </a:endParaRPr>
          </a:p>
        </p:txBody>
      </p:sp>
      <p:sp>
        <p:nvSpPr>
          <p:cNvPr id="505" name="TextBox 504"/>
          <p:cNvSpPr txBox="1"/>
          <p:nvPr/>
        </p:nvSpPr>
        <p:spPr>
          <a:xfrm>
            <a:off x="6610885" y="1146918"/>
            <a:ext cx="11233150" cy="400110"/>
          </a:xfrm>
          <a:prstGeom prst="rect">
            <a:avLst/>
          </a:prstGeom>
          <a:noFill/>
        </p:spPr>
        <p:txBody>
          <a:bodyPr wrap="square">
            <a:spAutoFit/>
          </a:bodyPr>
          <a:lstStyle/>
          <a:p>
            <a:pPr algn="ctr" defTabSz="1828464">
              <a:defRPr/>
            </a:pPr>
            <a:r>
              <a:rPr lang="sr-Latn-RS" sz="2000" dirty="0">
                <a:latin typeface="Lato Regular" charset="0"/>
                <a:ea typeface="Lato Regular" charset="0"/>
                <a:cs typeface="Lato Regular" charset="0"/>
              </a:rPr>
              <a:t>LEADS &amp; CLIENTS</a:t>
            </a:r>
            <a:endParaRPr lang="en-US" sz="2000" dirty="0">
              <a:latin typeface="Lato Regular" charset="0"/>
              <a:ea typeface="Lato Regular" charset="0"/>
              <a:cs typeface="Lato Regular" charset="0"/>
            </a:endParaRPr>
          </a:p>
        </p:txBody>
      </p:sp>
      <p:sp>
        <p:nvSpPr>
          <p:cNvPr id="506" name="Subtitle 2"/>
          <p:cNvSpPr txBox="1">
            <a:spLocks/>
          </p:cNvSpPr>
          <p:nvPr/>
        </p:nvSpPr>
        <p:spPr>
          <a:xfrm>
            <a:off x="5696142" y="2764434"/>
            <a:ext cx="13028910" cy="637831"/>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40000"/>
              </a:lnSpc>
            </a:pPr>
            <a:r>
              <a:rPr lang="sr-Latn-RS" sz="2399" dirty="0">
                <a:latin typeface="Lato Light" charset="0"/>
                <a:ea typeface="Lato Light" charset="0"/>
                <a:cs typeface="Lato Light" charset="0"/>
              </a:rPr>
              <a:t>On map below you can see that our clients and leads come from 6 continents</a:t>
            </a:r>
            <a:endParaRPr lang="en-US" sz="2399" dirty="0">
              <a:latin typeface="Lato Light" charset="0"/>
              <a:ea typeface="Lato Light" charset="0"/>
              <a:cs typeface="Lato Light" charset="0"/>
            </a:endParaRPr>
          </a:p>
        </p:txBody>
      </p:sp>
    </p:spTree>
    <p:extLst>
      <p:ext uri="{BB962C8B-B14F-4D97-AF65-F5344CB8AC3E}">
        <p14:creationId xmlns:p14="http://schemas.microsoft.com/office/powerpoint/2010/main" val="118250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55030" y="1647899"/>
            <a:ext cx="12467590" cy="1015663"/>
          </a:xfrm>
          <a:prstGeom prst="rect">
            <a:avLst/>
          </a:prstGeom>
          <a:noFill/>
        </p:spPr>
        <p:txBody>
          <a:bodyPr wrap="square">
            <a:spAutoFit/>
          </a:bodyPr>
          <a:lstStyle/>
          <a:p>
            <a:pPr algn="ctr" defTabSz="1828464">
              <a:defRPr/>
            </a:pPr>
            <a:r>
              <a:rPr lang="sr-Latn-RS" sz="6000" dirty="0">
                <a:solidFill>
                  <a:schemeClr val="tx2"/>
                </a:solidFill>
                <a:latin typeface="Lato" charset="0"/>
                <a:ea typeface="Lato" charset="0"/>
                <a:cs typeface="Lato" charset="0"/>
              </a:rPr>
              <a:t>Who are the Potential Customers?</a:t>
            </a:r>
            <a:endParaRPr lang="en-US" sz="6000" dirty="0">
              <a:solidFill>
                <a:schemeClr val="tx2"/>
              </a:solidFill>
              <a:latin typeface="Lato" charset="0"/>
              <a:ea typeface="Lato" charset="0"/>
              <a:cs typeface="Lato" charset="0"/>
            </a:endParaRPr>
          </a:p>
        </p:txBody>
      </p:sp>
      <p:sp>
        <p:nvSpPr>
          <p:cNvPr id="14" name="TextBox 13"/>
          <p:cNvSpPr txBox="1"/>
          <p:nvPr/>
        </p:nvSpPr>
        <p:spPr>
          <a:xfrm>
            <a:off x="6572250" y="1146918"/>
            <a:ext cx="11233150" cy="400110"/>
          </a:xfrm>
          <a:prstGeom prst="rect">
            <a:avLst/>
          </a:prstGeom>
          <a:noFill/>
        </p:spPr>
        <p:txBody>
          <a:bodyPr wrap="square">
            <a:spAutoFit/>
          </a:bodyPr>
          <a:lstStyle/>
          <a:p>
            <a:pPr algn="ctr" defTabSz="1828464">
              <a:defRPr/>
            </a:pPr>
            <a:r>
              <a:rPr lang="sr-Latn-RS" sz="2000" dirty="0">
                <a:latin typeface="Lato Regular" charset="0"/>
                <a:ea typeface="Lato Regular" charset="0"/>
                <a:cs typeface="Lato Regular" charset="0"/>
              </a:rPr>
              <a:t>TARGET CUSTOMERS</a:t>
            </a:r>
            <a:endParaRPr lang="en-US" sz="2000" dirty="0">
              <a:latin typeface="Lato Regular" charset="0"/>
              <a:ea typeface="Lato Regular" charset="0"/>
              <a:cs typeface="Lato Regular" charset="0"/>
            </a:endParaRPr>
          </a:p>
        </p:txBody>
      </p:sp>
      <p:sp>
        <p:nvSpPr>
          <p:cNvPr id="15" name="Subtitle 2"/>
          <p:cNvSpPr txBox="1">
            <a:spLocks/>
          </p:cNvSpPr>
          <p:nvPr/>
        </p:nvSpPr>
        <p:spPr>
          <a:xfrm>
            <a:off x="6257726" y="2764434"/>
            <a:ext cx="11862198" cy="1218374"/>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40000"/>
              </a:lnSpc>
            </a:pPr>
            <a:r>
              <a:rPr lang="en-GB" sz="2399" dirty="0">
                <a:latin typeface="Lato Light" charset="0"/>
                <a:ea typeface="Lato Light" charset="0"/>
                <a:cs typeface="Lato Light" charset="0"/>
              </a:rPr>
              <a:t>Since customization is one of the benefits YouTestMe provides, it can be applied in many fields and industries</a:t>
            </a:r>
            <a:endParaRPr lang="en-US" sz="2399" dirty="0">
              <a:latin typeface="Lato Light" charset="0"/>
              <a:ea typeface="Lato Light" charset="0"/>
              <a:cs typeface="Lato Light" charset="0"/>
            </a:endParaRPr>
          </a:p>
        </p:txBody>
      </p:sp>
      <p:sp>
        <p:nvSpPr>
          <p:cNvPr id="20" name="TextBox 19"/>
          <p:cNvSpPr txBox="1"/>
          <p:nvPr/>
        </p:nvSpPr>
        <p:spPr>
          <a:xfrm>
            <a:off x="16865792" y="9954313"/>
            <a:ext cx="6528817" cy="707844"/>
          </a:xfrm>
          <a:prstGeom prst="rect">
            <a:avLst/>
          </a:prstGeom>
          <a:noFill/>
        </p:spPr>
        <p:txBody>
          <a:bodyPr wrap="square" lIns="243796" tIns="121899" rIns="243796" bIns="121899" rtlCol="0">
            <a:spAutoFit/>
          </a:bodyPr>
          <a:lstStyle/>
          <a:p>
            <a:pPr algn="ctr">
              <a:lnSpc>
                <a:spcPts val="3640"/>
              </a:lnSpc>
            </a:pPr>
            <a:r>
              <a:rPr lang="sr-Latn-RS" dirty="0">
                <a:solidFill>
                  <a:schemeClr val="tx2"/>
                </a:solidFill>
                <a:latin typeface="Lato" charset="0"/>
                <a:ea typeface="Lato" charset="0"/>
                <a:cs typeface="Lato" charset="0"/>
              </a:rPr>
              <a:t>Education Sector</a:t>
            </a:r>
            <a:endParaRPr lang="en-US" dirty="0">
              <a:solidFill>
                <a:schemeClr val="tx2"/>
              </a:solidFill>
              <a:latin typeface="Lato" charset="0"/>
              <a:ea typeface="Lato" charset="0"/>
              <a:cs typeface="Lato" charset="0"/>
            </a:endParaRPr>
          </a:p>
        </p:txBody>
      </p:sp>
      <p:sp>
        <p:nvSpPr>
          <p:cNvPr id="27" name="TextBox 26"/>
          <p:cNvSpPr txBox="1"/>
          <p:nvPr/>
        </p:nvSpPr>
        <p:spPr>
          <a:xfrm>
            <a:off x="9001383" y="10652200"/>
            <a:ext cx="5738746" cy="1631173"/>
          </a:xfrm>
          <a:prstGeom prst="rect">
            <a:avLst/>
          </a:prstGeom>
          <a:noFill/>
        </p:spPr>
        <p:txBody>
          <a:bodyPr wrap="square" lIns="243796" tIns="121899" rIns="243796" bIns="121899" rtlCol="0">
            <a:spAutoFit/>
          </a:bodyPr>
          <a:lstStyle/>
          <a:p>
            <a:pPr algn="ctr">
              <a:lnSpc>
                <a:spcPts val="3640"/>
              </a:lnSpc>
            </a:pPr>
            <a:r>
              <a:rPr lang="sr-Latn-RS" sz="2000" dirty="0">
                <a:latin typeface="Lato Regular" charset="0"/>
                <a:ea typeface="Lato Regular" charset="0"/>
                <a:cs typeface="Lato Regular" charset="0"/>
              </a:rPr>
              <a:t>Government employee training &amp; certification</a:t>
            </a:r>
          </a:p>
          <a:p>
            <a:pPr algn="ctr">
              <a:lnSpc>
                <a:spcPts val="3640"/>
              </a:lnSpc>
            </a:pPr>
            <a:r>
              <a:rPr lang="sr-Latn-RS" sz="2000" dirty="0">
                <a:latin typeface="Lato Regular" charset="0"/>
                <a:ea typeface="Lato Regular" charset="0"/>
                <a:cs typeface="Lato Regular" charset="0"/>
              </a:rPr>
              <a:t>Certification or licensing of citizens</a:t>
            </a:r>
          </a:p>
          <a:p>
            <a:pPr algn="ctr">
              <a:lnSpc>
                <a:spcPts val="3640"/>
              </a:lnSpc>
            </a:pPr>
            <a:r>
              <a:rPr lang="sr-Latn-RS" sz="2000" dirty="0">
                <a:latin typeface="Lato Regular" charset="0"/>
                <a:ea typeface="Lato Regular" charset="0"/>
                <a:cs typeface="Lato Regular" charset="0"/>
              </a:rPr>
              <a:t>Frequent training</a:t>
            </a:r>
            <a:endParaRPr lang="en-US" sz="2000" dirty="0">
              <a:latin typeface="Lato Regular" charset="0"/>
              <a:ea typeface="Lato Regular" charset="0"/>
              <a:cs typeface="Lato Regular" charset="0"/>
            </a:endParaRPr>
          </a:p>
        </p:txBody>
      </p:sp>
      <p:sp>
        <p:nvSpPr>
          <p:cNvPr id="19" name="TextBox 18"/>
          <p:cNvSpPr txBox="1"/>
          <p:nvPr/>
        </p:nvSpPr>
        <p:spPr>
          <a:xfrm>
            <a:off x="8021131" y="9954313"/>
            <a:ext cx="7699249" cy="707844"/>
          </a:xfrm>
          <a:prstGeom prst="rect">
            <a:avLst/>
          </a:prstGeom>
          <a:noFill/>
        </p:spPr>
        <p:txBody>
          <a:bodyPr wrap="square" lIns="243796" tIns="121899" rIns="243796" bIns="121899" rtlCol="0">
            <a:spAutoFit/>
          </a:bodyPr>
          <a:lstStyle/>
          <a:p>
            <a:pPr algn="ctr">
              <a:lnSpc>
                <a:spcPts val="3640"/>
              </a:lnSpc>
            </a:pPr>
            <a:r>
              <a:rPr lang="sr-Latn-RS" dirty="0">
                <a:solidFill>
                  <a:schemeClr val="tx2"/>
                </a:solidFill>
                <a:latin typeface="Lato" charset="0"/>
                <a:ea typeface="Lato" charset="0"/>
                <a:cs typeface="Lato" charset="0"/>
              </a:rPr>
              <a:t>Government/Military/Public Sector</a:t>
            </a:r>
            <a:endParaRPr lang="en-US" dirty="0">
              <a:solidFill>
                <a:schemeClr val="tx2"/>
              </a:solidFill>
              <a:latin typeface="Lato" charset="0"/>
              <a:ea typeface="Lato" charset="0"/>
              <a:cs typeface="Lato" charset="0"/>
            </a:endParaRPr>
          </a:p>
        </p:txBody>
      </p:sp>
      <p:grpSp>
        <p:nvGrpSpPr>
          <p:cNvPr id="33" name="Group 32">
            <a:extLst>
              <a:ext uri="{FF2B5EF4-FFF2-40B4-BE49-F238E27FC236}">
                <a16:creationId xmlns:a16="http://schemas.microsoft.com/office/drawing/2014/main" id="{9E17BD86-8662-4581-81E2-77F5CA8D154E}"/>
              </a:ext>
            </a:extLst>
          </p:cNvPr>
          <p:cNvGrpSpPr/>
          <p:nvPr/>
        </p:nvGrpSpPr>
        <p:grpSpPr>
          <a:xfrm>
            <a:off x="9567099" y="4673176"/>
            <a:ext cx="4607312" cy="4608512"/>
            <a:chOff x="9567099" y="4673176"/>
            <a:chExt cx="4607312" cy="4608512"/>
          </a:xfrm>
        </p:grpSpPr>
        <p:sp>
          <p:nvSpPr>
            <p:cNvPr id="56" name="Oval 55"/>
            <p:cNvSpPr/>
            <p:nvPr/>
          </p:nvSpPr>
          <p:spPr>
            <a:xfrm>
              <a:off x="9567099" y="4673176"/>
              <a:ext cx="4607312" cy="46085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901">
                <a:latin typeface="Lato Regular" charset="0"/>
                <a:ea typeface="Lato Regular" charset="0"/>
                <a:cs typeface="Lato Regular" charset="0"/>
              </a:endParaRPr>
            </a:p>
          </p:txBody>
        </p:sp>
        <p:pic>
          <p:nvPicPr>
            <p:cNvPr id="3" name="Picture 2">
              <a:extLst>
                <a:ext uri="{FF2B5EF4-FFF2-40B4-BE49-F238E27FC236}">
                  <a16:creationId xmlns:a16="http://schemas.microsoft.com/office/drawing/2014/main" id="{D8AE5B8B-EF4C-42EB-A304-8DB568D6D9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90230" y="5943730"/>
              <a:ext cx="2161050" cy="2067404"/>
            </a:xfrm>
            <a:prstGeom prst="rect">
              <a:avLst/>
            </a:prstGeom>
          </p:spPr>
        </p:pic>
      </p:grpSp>
      <p:sp>
        <p:nvSpPr>
          <p:cNvPr id="26" name="TextBox 25"/>
          <p:cNvSpPr txBox="1"/>
          <p:nvPr/>
        </p:nvSpPr>
        <p:spPr>
          <a:xfrm>
            <a:off x="983042" y="10652200"/>
            <a:ext cx="5256539" cy="1631173"/>
          </a:xfrm>
          <a:prstGeom prst="rect">
            <a:avLst/>
          </a:prstGeom>
          <a:noFill/>
        </p:spPr>
        <p:txBody>
          <a:bodyPr wrap="square" lIns="243796" tIns="121899" rIns="243796" bIns="121899" rtlCol="0">
            <a:spAutoFit/>
          </a:bodyPr>
          <a:lstStyle/>
          <a:p>
            <a:pPr algn="ctr">
              <a:lnSpc>
                <a:spcPts val="3640"/>
              </a:lnSpc>
            </a:pPr>
            <a:r>
              <a:rPr lang="sr-Latn-RS" sz="2000" dirty="0">
                <a:latin typeface="Lato Regular" charset="0"/>
                <a:ea typeface="Lato Regular" charset="0"/>
                <a:cs typeface="Lato Regular" charset="0"/>
              </a:rPr>
              <a:t>Certification for compliance</a:t>
            </a:r>
          </a:p>
          <a:p>
            <a:pPr algn="ctr">
              <a:lnSpc>
                <a:spcPts val="3640"/>
              </a:lnSpc>
            </a:pPr>
            <a:r>
              <a:rPr lang="sr-Latn-RS" sz="2000" dirty="0">
                <a:latin typeface="Lato Regular" charset="0"/>
                <a:ea typeface="Lato Regular" charset="0"/>
                <a:cs typeface="Lato Regular" charset="0"/>
              </a:rPr>
              <a:t>Professional certification</a:t>
            </a:r>
          </a:p>
          <a:p>
            <a:pPr algn="ctr">
              <a:lnSpc>
                <a:spcPts val="3640"/>
              </a:lnSpc>
            </a:pPr>
            <a:r>
              <a:rPr lang="sr-Latn-RS" sz="2000" dirty="0">
                <a:latin typeface="Lato Regular" charset="0"/>
                <a:ea typeface="Lato Regular" charset="0"/>
                <a:cs typeface="Lato Regular" charset="0"/>
              </a:rPr>
              <a:t>Employee training</a:t>
            </a:r>
            <a:endParaRPr lang="en-US" sz="2000" dirty="0">
              <a:latin typeface="Lato Regular" charset="0"/>
              <a:ea typeface="Lato Regular" charset="0"/>
              <a:cs typeface="Lato Regular" charset="0"/>
            </a:endParaRPr>
          </a:p>
        </p:txBody>
      </p:sp>
      <p:sp>
        <p:nvSpPr>
          <p:cNvPr id="16" name="TextBox 15"/>
          <p:cNvSpPr txBox="1"/>
          <p:nvPr/>
        </p:nvSpPr>
        <p:spPr>
          <a:xfrm>
            <a:off x="983042" y="9954313"/>
            <a:ext cx="5256539" cy="707844"/>
          </a:xfrm>
          <a:prstGeom prst="rect">
            <a:avLst/>
          </a:prstGeom>
          <a:noFill/>
        </p:spPr>
        <p:txBody>
          <a:bodyPr wrap="square" lIns="243796" tIns="121899" rIns="243796" bIns="121899" rtlCol="0">
            <a:spAutoFit/>
          </a:bodyPr>
          <a:lstStyle/>
          <a:p>
            <a:pPr algn="ctr">
              <a:lnSpc>
                <a:spcPts val="3640"/>
              </a:lnSpc>
            </a:pPr>
            <a:r>
              <a:rPr lang="sr-Latn-RS" dirty="0">
                <a:solidFill>
                  <a:schemeClr val="tx2"/>
                </a:solidFill>
                <a:latin typeface="Lato" charset="0"/>
                <a:ea typeface="Lato" charset="0"/>
                <a:cs typeface="Lato" charset="0"/>
              </a:rPr>
              <a:t>Corporate Sector</a:t>
            </a:r>
            <a:endParaRPr lang="en-US" dirty="0">
              <a:solidFill>
                <a:schemeClr val="tx2"/>
              </a:solidFill>
              <a:latin typeface="Lato" charset="0"/>
              <a:ea typeface="Lato" charset="0"/>
              <a:cs typeface="Lato" charset="0"/>
            </a:endParaRPr>
          </a:p>
        </p:txBody>
      </p:sp>
      <p:grpSp>
        <p:nvGrpSpPr>
          <p:cNvPr id="32" name="Group 31">
            <a:extLst>
              <a:ext uri="{FF2B5EF4-FFF2-40B4-BE49-F238E27FC236}">
                <a16:creationId xmlns:a16="http://schemas.microsoft.com/office/drawing/2014/main" id="{B91E9D3B-84B7-432C-9A43-6693B8BBD495}"/>
              </a:ext>
            </a:extLst>
          </p:cNvPr>
          <p:cNvGrpSpPr/>
          <p:nvPr/>
        </p:nvGrpSpPr>
        <p:grpSpPr>
          <a:xfrm>
            <a:off x="1819475" y="5185130"/>
            <a:ext cx="3583672" cy="3584605"/>
            <a:chOff x="1524505" y="5176450"/>
            <a:chExt cx="3583672" cy="3584605"/>
          </a:xfrm>
        </p:grpSpPr>
        <p:sp>
          <p:nvSpPr>
            <p:cNvPr id="59" name="Oval 58"/>
            <p:cNvSpPr/>
            <p:nvPr/>
          </p:nvSpPr>
          <p:spPr>
            <a:xfrm>
              <a:off x="1524505" y="5176450"/>
              <a:ext cx="3583672" cy="35846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1">
                <a:latin typeface="Lato Regular" charset="0"/>
                <a:ea typeface="Lato Regular" charset="0"/>
                <a:cs typeface="Lato Regular" charset="0"/>
              </a:endParaRPr>
            </a:p>
          </p:txBody>
        </p:sp>
        <p:pic>
          <p:nvPicPr>
            <p:cNvPr id="11" name="Picture 10">
              <a:extLst>
                <a:ext uri="{FF2B5EF4-FFF2-40B4-BE49-F238E27FC236}">
                  <a16:creationId xmlns:a16="http://schemas.microsoft.com/office/drawing/2014/main" id="{92F9615D-F821-4E8A-8026-4172242676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68747" y="6121158"/>
              <a:ext cx="1695188" cy="1695188"/>
            </a:xfrm>
            <a:prstGeom prst="rect">
              <a:avLst/>
            </a:prstGeom>
          </p:spPr>
        </p:pic>
      </p:grpSp>
      <p:sp>
        <p:nvSpPr>
          <p:cNvPr id="28" name="TextBox 27"/>
          <p:cNvSpPr txBox="1"/>
          <p:nvPr/>
        </p:nvSpPr>
        <p:spPr>
          <a:xfrm>
            <a:off x="17501931" y="10652200"/>
            <a:ext cx="5256539" cy="1631173"/>
          </a:xfrm>
          <a:prstGeom prst="rect">
            <a:avLst/>
          </a:prstGeom>
          <a:noFill/>
        </p:spPr>
        <p:txBody>
          <a:bodyPr wrap="square" lIns="243796" tIns="121899" rIns="243796" bIns="121899" rtlCol="0">
            <a:spAutoFit/>
          </a:bodyPr>
          <a:lstStyle/>
          <a:p>
            <a:pPr algn="ctr">
              <a:lnSpc>
                <a:spcPts val="3640"/>
              </a:lnSpc>
            </a:pPr>
            <a:r>
              <a:rPr lang="sr-Latn-RS" sz="2000" dirty="0">
                <a:latin typeface="Lato Regular" charset="0"/>
                <a:ea typeface="Lato Regular" charset="0"/>
                <a:cs typeface="Lato Regular" charset="0"/>
              </a:rPr>
              <a:t>Student exams</a:t>
            </a:r>
          </a:p>
          <a:p>
            <a:pPr algn="ctr">
              <a:lnSpc>
                <a:spcPts val="3640"/>
              </a:lnSpc>
            </a:pPr>
            <a:r>
              <a:rPr lang="sr-Latn-RS" sz="2000" dirty="0">
                <a:latin typeface="Lato Regular" charset="0"/>
                <a:ea typeface="Lato Regular" charset="0"/>
                <a:cs typeface="Lato Regular" charset="0"/>
              </a:rPr>
              <a:t>Knowledge checks</a:t>
            </a:r>
          </a:p>
          <a:p>
            <a:pPr algn="ctr">
              <a:lnSpc>
                <a:spcPts val="3640"/>
              </a:lnSpc>
            </a:pPr>
            <a:r>
              <a:rPr lang="sr-Latn-RS" sz="2000" dirty="0">
                <a:latin typeface="Lato Regular" charset="0"/>
                <a:ea typeface="Lato Regular" charset="0"/>
                <a:cs typeface="Lato Regular" charset="0"/>
              </a:rPr>
              <a:t>Learning through testing</a:t>
            </a:r>
            <a:endParaRPr lang="en-US" sz="2000" dirty="0">
              <a:latin typeface="Lato Regular" charset="0"/>
              <a:ea typeface="Lato Regular" charset="0"/>
              <a:cs typeface="Lato Regular" charset="0"/>
            </a:endParaRPr>
          </a:p>
        </p:txBody>
      </p:sp>
      <p:grpSp>
        <p:nvGrpSpPr>
          <p:cNvPr id="34" name="Group 33">
            <a:extLst>
              <a:ext uri="{FF2B5EF4-FFF2-40B4-BE49-F238E27FC236}">
                <a16:creationId xmlns:a16="http://schemas.microsoft.com/office/drawing/2014/main" id="{EA61AD42-E2C1-44F6-8BB4-6C20782EA427}"/>
              </a:ext>
            </a:extLst>
          </p:cNvPr>
          <p:cNvGrpSpPr/>
          <p:nvPr/>
        </p:nvGrpSpPr>
        <p:grpSpPr>
          <a:xfrm>
            <a:off x="18338364" y="5185130"/>
            <a:ext cx="3583672" cy="3584605"/>
            <a:chOff x="18633334" y="5176450"/>
            <a:chExt cx="3583672" cy="3584605"/>
          </a:xfrm>
        </p:grpSpPr>
        <p:sp>
          <p:nvSpPr>
            <p:cNvPr id="62" name="Oval 61"/>
            <p:cNvSpPr/>
            <p:nvPr/>
          </p:nvSpPr>
          <p:spPr>
            <a:xfrm>
              <a:off x="18633334" y="5176450"/>
              <a:ext cx="3583672" cy="358460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901">
                <a:latin typeface="Lato Regular" charset="0"/>
                <a:ea typeface="Lato Regular" charset="0"/>
                <a:cs typeface="Lato Regular" charset="0"/>
              </a:endParaRPr>
            </a:p>
          </p:txBody>
        </p:sp>
        <p:pic>
          <p:nvPicPr>
            <p:cNvPr id="24" name="Picture 23" descr="A close up of a logo&#10;&#10;Description generated with high confidence">
              <a:extLst>
                <a:ext uri="{FF2B5EF4-FFF2-40B4-BE49-F238E27FC236}">
                  <a16:creationId xmlns:a16="http://schemas.microsoft.com/office/drawing/2014/main" id="{3215A5F9-67BE-4A3E-8AC8-D6B3B253F3C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324204" y="5876466"/>
              <a:ext cx="2201931" cy="2201931"/>
            </a:xfrm>
            <a:prstGeom prst="rect">
              <a:avLst/>
            </a:prstGeom>
          </p:spPr>
        </p:pic>
      </p:grpSp>
    </p:spTree>
    <p:extLst>
      <p:ext uri="{BB962C8B-B14F-4D97-AF65-F5344CB8AC3E}">
        <p14:creationId xmlns:p14="http://schemas.microsoft.com/office/powerpoint/2010/main" val="176158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2A8A439-BA18-4D50-A0F2-265052EFC3EE}"/>
              </a:ext>
            </a:extLst>
          </p:cNvPr>
          <p:cNvGraphicFramePr/>
          <p:nvPr>
            <p:extLst>
              <p:ext uri="{D42A27DB-BD31-4B8C-83A1-F6EECF244321}">
                <p14:modId xmlns:p14="http://schemas.microsoft.com/office/powerpoint/2010/main" val="3319190449"/>
              </p:ext>
            </p:extLst>
          </p:nvPr>
        </p:nvGraphicFramePr>
        <p:xfrm>
          <a:off x="4062941" y="1440744"/>
          <a:ext cx="16251767" cy="10834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945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79900" y="1647899"/>
            <a:ext cx="15817850" cy="1015663"/>
          </a:xfrm>
          <a:prstGeom prst="rect">
            <a:avLst/>
          </a:prstGeom>
          <a:noFill/>
        </p:spPr>
        <p:txBody>
          <a:bodyPr wrap="square">
            <a:spAutoFit/>
          </a:bodyPr>
          <a:lstStyle/>
          <a:p>
            <a:pPr algn="ctr" defTabSz="1828464">
              <a:defRPr/>
            </a:pPr>
            <a:r>
              <a:rPr lang="sr-Latn-RS" sz="6000" dirty="0">
                <a:solidFill>
                  <a:schemeClr val="tx2"/>
                </a:solidFill>
                <a:latin typeface="Lato" charset="0"/>
                <a:ea typeface="Lato" charset="0"/>
                <a:cs typeface="Lato" charset="0"/>
              </a:rPr>
              <a:t>Income Potential is calculated by formula</a:t>
            </a:r>
            <a:endParaRPr lang="en-US" sz="6000" dirty="0">
              <a:solidFill>
                <a:schemeClr val="tx2"/>
              </a:solidFill>
              <a:latin typeface="Lato" charset="0"/>
              <a:ea typeface="Lato" charset="0"/>
              <a:cs typeface="Lato" charset="0"/>
            </a:endParaRPr>
          </a:p>
        </p:txBody>
      </p:sp>
      <p:sp>
        <p:nvSpPr>
          <p:cNvPr id="14" name="TextBox 13"/>
          <p:cNvSpPr txBox="1"/>
          <p:nvPr/>
        </p:nvSpPr>
        <p:spPr>
          <a:xfrm>
            <a:off x="6572250" y="1146918"/>
            <a:ext cx="11233150" cy="400110"/>
          </a:xfrm>
          <a:prstGeom prst="rect">
            <a:avLst/>
          </a:prstGeom>
          <a:noFill/>
        </p:spPr>
        <p:txBody>
          <a:bodyPr wrap="square">
            <a:spAutoFit/>
          </a:bodyPr>
          <a:lstStyle/>
          <a:p>
            <a:pPr algn="ctr" defTabSz="1828464">
              <a:defRPr/>
            </a:pPr>
            <a:r>
              <a:rPr lang="sr-Latn-RS" sz="2000" dirty="0">
                <a:latin typeface="Lato Regular" charset="0"/>
                <a:ea typeface="Lato Regular" charset="0"/>
                <a:cs typeface="Lato Regular" charset="0"/>
              </a:rPr>
              <a:t>INCOME POTENTIAL</a:t>
            </a:r>
            <a:endParaRPr lang="en-US" sz="2000" dirty="0">
              <a:latin typeface="Lato Regular" charset="0"/>
              <a:ea typeface="Lato Regular" charset="0"/>
              <a:cs typeface="Lato Regular" charset="0"/>
            </a:endParaRPr>
          </a:p>
        </p:txBody>
      </p:sp>
      <p:sp>
        <p:nvSpPr>
          <p:cNvPr id="15" name="Subtitle 2"/>
          <p:cNvSpPr txBox="1">
            <a:spLocks/>
          </p:cNvSpPr>
          <p:nvPr/>
        </p:nvSpPr>
        <p:spPr>
          <a:xfrm>
            <a:off x="2975773" y="4080330"/>
            <a:ext cx="18426104" cy="3525544"/>
          </a:xfrm>
          <a:prstGeom prst="rect">
            <a:avLst/>
          </a:prstGeom>
        </p:spPr>
        <p:txBody>
          <a:bodyPr vert="horz" wrap="square" lIns="182843" tIns="91422" rIns="182843" bIns="91422"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lnSpc>
                <a:spcPct val="140000"/>
              </a:lnSpc>
            </a:pPr>
            <a:r>
              <a:rPr lang="sr-Latn-RS" sz="4000" dirty="0">
                <a:latin typeface="Lato Light" charset="0"/>
                <a:ea typeface="Lato Light" charset="0"/>
                <a:cs typeface="Lato Light" charset="0"/>
              </a:rPr>
              <a:t>INCOME </a:t>
            </a:r>
            <a:r>
              <a:rPr lang="en-US" sz="4000" dirty="0">
                <a:latin typeface="Lato Light" charset="0"/>
                <a:ea typeface="Lato Light" charset="0"/>
                <a:cs typeface="Lato Light" charset="0"/>
              </a:rPr>
              <a:t>= </a:t>
            </a:r>
            <a:r>
              <a:rPr lang="sr-Latn-RS" sz="4000" dirty="0">
                <a:latin typeface="Lato Light" charset="0"/>
                <a:ea typeface="Lato Light" charset="0"/>
                <a:cs typeface="Lato Light" charset="0"/>
              </a:rPr>
              <a:t>SOFTWARE SELLING PRICE + SOFTWARE CUSTOMIZATION + CUSTOMER TRAINING + ANNUAL MAINTENANCE FEE + X-SELLING – THIRD PARTY LICENSES – COST OF SOFTWARE DELIVERY – BUSINESS OPERATING COSTS – SALES COMMISSION</a:t>
            </a:r>
            <a:endParaRPr lang="en-US" sz="4000" dirty="0">
              <a:latin typeface="Lato Light" charset="0"/>
              <a:ea typeface="Lato Light" charset="0"/>
              <a:cs typeface="Lato Light" charset="0"/>
            </a:endParaRPr>
          </a:p>
        </p:txBody>
      </p:sp>
    </p:spTree>
    <p:extLst>
      <p:ext uri="{BB962C8B-B14F-4D97-AF65-F5344CB8AC3E}">
        <p14:creationId xmlns:p14="http://schemas.microsoft.com/office/powerpoint/2010/main" val="21230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Shape 1698"/>
          <p:cNvSpPr/>
          <p:nvPr/>
        </p:nvSpPr>
        <p:spPr>
          <a:xfrm>
            <a:off x="1369928" y="6924240"/>
            <a:ext cx="1523856" cy="1523856"/>
          </a:xfrm>
          <a:prstGeom prst="ellipse">
            <a:avLst/>
          </a:prstGeom>
          <a:noFill/>
          <a:ln w="12700" cap="flat">
            <a:solidFill>
              <a:schemeClr val="tx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solidFill>
                  <a:schemeClr val="tx1"/>
                </a:solidFill>
                <a:latin typeface="Lato Light" charset="0"/>
                <a:ea typeface="Lato Light" charset="0"/>
                <a:cs typeface="Lato Light" charset="0"/>
              </a:rPr>
              <a:t>2</a:t>
            </a:r>
          </a:p>
        </p:txBody>
      </p:sp>
      <p:sp>
        <p:nvSpPr>
          <p:cNvPr id="1701" name="Shape 1701"/>
          <p:cNvSpPr/>
          <p:nvPr/>
        </p:nvSpPr>
        <p:spPr>
          <a:xfrm>
            <a:off x="1364871" y="9667882"/>
            <a:ext cx="1523856" cy="1523856"/>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latin typeface="Lato Light" charset="0"/>
                <a:ea typeface="Lato Light" charset="0"/>
                <a:cs typeface="Lato Light" charset="0"/>
              </a:rPr>
              <a:t>3</a:t>
            </a:r>
          </a:p>
        </p:txBody>
      </p:sp>
      <p:sp>
        <p:nvSpPr>
          <p:cNvPr id="1704" name="Shape 1704"/>
          <p:cNvSpPr/>
          <p:nvPr/>
        </p:nvSpPr>
        <p:spPr>
          <a:xfrm>
            <a:off x="1369928" y="4371094"/>
            <a:ext cx="1523852" cy="1523852"/>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latin typeface="Lato Light" charset="0"/>
                <a:ea typeface="Lato Light" charset="0"/>
                <a:cs typeface="Lato Light" charset="0"/>
              </a:rPr>
              <a:t>1</a:t>
            </a:r>
            <a:endParaRPr sz="11251" dirty="0">
              <a:latin typeface="Lato Light" charset="0"/>
              <a:ea typeface="Lato Light" charset="0"/>
              <a:cs typeface="Lato Light" charset="0"/>
            </a:endParaRPr>
          </a:p>
        </p:txBody>
      </p:sp>
      <p:sp>
        <p:nvSpPr>
          <p:cNvPr id="15" name="TextBox 14"/>
          <p:cNvSpPr txBox="1"/>
          <p:nvPr/>
        </p:nvSpPr>
        <p:spPr>
          <a:xfrm>
            <a:off x="3951384" y="4140633"/>
            <a:ext cx="10586148"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Competition</a:t>
            </a:r>
            <a:endParaRPr lang="en-US" sz="3400" dirty="0">
              <a:latin typeface="Lato" charset="0"/>
              <a:ea typeface="Lato" charset="0"/>
              <a:cs typeface="Lato" charset="0"/>
            </a:endParaRPr>
          </a:p>
          <a:p>
            <a:pPr>
              <a:lnSpc>
                <a:spcPct val="150000"/>
              </a:lnSpc>
            </a:pPr>
            <a:r>
              <a:rPr lang="en-GB" sz="2399" dirty="0">
                <a:latin typeface="Lato Light" charset="0"/>
                <a:ea typeface="Lato Light" charset="0"/>
                <a:cs typeface="Lato Light" charset="0"/>
              </a:rPr>
              <a:t>YouTestMe has a very little or no competition at all relevant to software, technology and services</a:t>
            </a:r>
            <a:r>
              <a:rPr lang="sr-Latn-RS" sz="2399" dirty="0">
                <a:latin typeface="Lato Light" charset="0"/>
                <a:ea typeface="Lato Light" charset="0"/>
                <a:cs typeface="Lato Light" charset="0"/>
              </a:rPr>
              <a:t>.</a:t>
            </a:r>
            <a:endParaRPr lang="en-US" sz="2399" dirty="0">
              <a:latin typeface="Lato Light" charset="0"/>
              <a:ea typeface="Lato Light" charset="0"/>
              <a:cs typeface="Lato Light" charset="0"/>
            </a:endParaRPr>
          </a:p>
        </p:txBody>
      </p:sp>
      <p:sp>
        <p:nvSpPr>
          <p:cNvPr id="12" name="TextBox 11"/>
          <p:cNvSpPr txBox="1"/>
          <p:nvPr/>
        </p:nvSpPr>
        <p:spPr>
          <a:xfrm>
            <a:off x="5679398" y="1647899"/>
            <a:ext cx="13175530" cy="1015663"/>
          </a:xfrm>
          <a:prstGeom prst="rect">
            <a:avLst/>
          </a:prstGeom>
          <a:noFill/>
        </p:spPr>
        <p:txBody>
          <a:bodyPr wrap="square">
            <a:spAutoFit/>
          </a:bodyPr>
          <a:lstStyle/>
          <a:p>
            <a:pPr algn="ctr" defTabSz="1828464">
              <a:defRPr/>
            </a:pPr>
            <a:r>
              <a:rPr lang="sr-Latn-RS" sz="6000" dirty="0">
                <a:solidFill>
                  <a:schemeClr val="tx2"/>
                </a:solidFill>
                <a:latin typeface="Lato" charset="0"/>
                <a:ea typeface="Lato" charset="0"/>
                <a:cs typeface="Lato" charset="0"/>
              </a:rPr>
              <a:t>Our Top 3 Competitive Advantages</a:t>
            </a:r>
            <a:endParaRPr lang="en-US" sz="6000" dirty="0">
              <a:solidFill>
                <a:schemeClr val="tx2"/>
              </a:solidFill>
              <a:latin typeface="Lato" charset="0"/>
              <a:ea typeface="Lato" charset="0"/>
              <a:cs typeface="Lato" charset="0"/>
            </a:endParaRPr>
          </a:p>
        </p:txBody>
      </p:sp>
      <p:sp>
        <p:nvSpPr>
          <p:cNvPr id="13" name="TextBox 12"/>
          <p:cNvSpPr txBox="1"/>
          <p:nvPr/>
        </p:nvSpPr>
        <p:spPr>
          <a:xfrm>
            <a:off x="6610885" y="1146918"/>
            <a:ext cx="11233150" cy="400110"/>
          </a:xfrm>
          <a:prstGeom prst="rect">
            <a:avLst/>
          </a:prstGeom>
          <a:noFill/>
        </p:spPr>
        <p:txBody>
          <a:bodyPr wrap="square">
            <a:spAutoFit/>
          </a:bodyPr>
          <a:lstStyle/>
          <a:p>
            <a:pPr algn="ctr" defTabSz="1828464">
              <a:defRPr/>
            </a:pPr>
            <a:r>
              <a:rPr lang="sr-Latn-RS" sz="2000" dirty="0">
                <a:latin typeface="Lato Regular" charset="0"/>
                <a:ea typeface="Lato Regular" charset="0"/>
                <a:cs typeface="Lato Regular" charset="0"/>
              </a:rPr>
              <a:t>COMPETITIVE ADVANTAGES</a:t>
            </a:r>
            <a:endParaRPr lang="en-US" sz="2000" dirty="0">
              <a:latin typeface="Lato Regular" charset="0"/>
              <a:ea typeface="Lato Regular" charset="0"/>
              <a:cs typeface="Lato Regular" charset="0"/>
            </a:endParaRPr>
          </a:p>
        </p:txBody>
      </p:sp>
      <p:sp>
        <p:nvSpPr>
          <p:cNvPr id="18" name="TextBox 17">
            <a:extLst>
              <a:ext uri="{FF2B5EF4-FFF2-40B4-BE49-F238E27FC236}">
                <a16:creationId xmlns:a16="http://schemas.microsoft.com/office/drawing/2014/main" id="{9F0F8BF7-867D-4B35-BA73-B73E9E18960A}"/>
              </a:ext>
            </a:extLst>
          </p:cNvPr>
          <p:cNvSpPr txBox="1"/>
          <p:nvPr/>
        </p:nvSpPr>
        <p:spPr>
          <a:xfrm>
            <a:off x="3951384" y="6693781"/>
            <a:ext cx="11631085"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Technology</a:t>
            </a:r>
            <a:endParaRPr lang="en-US" sz="3400" dirty="0">
              <a:latin typeface="Lato" charset="0"/>
              <a:ea typeface="Lato" charset="0"/>
              <a:cs typeface="Lato" charset="0"/>
            </a:endParaRPr>
          </a:p>
          <a:p>
            <a:pPr>
              <a:lnSpc>
                <a:spcPct val="150000"/>
              </a:lnSpc>
            </a:pPr>
            <a:r>
              <a:rPr lang="en-GB" sz="2399" dirty="0">
                <a:latin typeface="Lato Light" charset="0"/>
                <a:ea typeface="Lato Light" charset="0"/>
                <a:cs typeface="Lato Light" charset="0"/>
              </a:rPr>
              <a:t>YouTestMe is designed from ground up to be scalable, reliable and customizable. The best of the breed Enterprise technologies are used (Oracle database, Linux O/S, Java)</a:t>
            </a:r>
            <a:endParaRPr lang="en-US" sz="2399" dirty="0">
              <a:latin typeface="Lato Light" charset="0"/>
              <a:ea typeface="Lato Light" charset="0"/>
              <a:cs typeface="Lato Light" charset="0"/>
            </a:endParaRPr>
          </a:p>
        </p:txBody>
      </p:sp>
      <p:sp>
        <p:nvSpPr>
          <p:cNvPr id="19" name="TextBox 18">
            <a:extLst>
              <a:ext uri="{FF2B5EF4-FFF2-40B4-BE49-F238E27FC236}">
                <a16:creationId xmlns:a16="http://schemas.microsoft.com/office/drawing/2014/main" id="{823C7D09-525D-4C7F-BDD0-F624F8845635}"/>
              </a:ext>
            </a:extLst>
          </p:cNvPr>
          <p:cNvSpPr txBox="1"/>
          <p:nvPr/>
        </p:nvSpPr>
        <p:spPr>
          <a:xfrm>
            <a:off x="3951384" y="9437423"/>
            <a:ext cx="13892651"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Operating Cost</a:t>
            </a:r>
            <a:endParaRPr lang="en-US" sz="3400" dirty="0">
              <a:latin typeface="Lato" charset="0"/>
              <a:ea typeface="Lato" charset="0"/>
              <a:cs typeface="Lato" charset="0"/>
            </a:endParaRPr>
          </a:p>
          <a:p>
            <a:pPr>
              <a:lnSpc>
                <a:spcPct val="150000"/>
              </a:lnSpc>
            </a:pPr>
            <a:r>
              <a:rPr lang="en-GB" sz="2399" dirty="0">
                <a:latin typeface="Lato Light" charset="0"/>
                <a:ea typeface="Lato Light" charset="0"/>
                <a:cs typeface="Lato Light" charset="0"/>
              </a:rPr>
              <a:t>Development and Support teams are located in Serbia which has excellent education system and source of new talents. Therefore, operation costs are one third of what would be in the North America</a:t>
            </a:r>
            <a:r>
              <a:rPr lang="sr-Latn-RS" sz="2399" dirty="0">
                <a:latin typeface="Lato Light" charset="0"/>
                <a:ea typeface="Lato Light" charset="0"/>
                <a:cs typeface="Lato Light" charset="0"/>
              </a:rPr>
              <a:t>.</a:t>
            </a:r>
            <a:endParaRPr lang="en-US" sz="2399" dirty="0">
              <a:latin typeface="Lato Light" charset="0"/>
              <a:ea typeface="Lato Light" charset="0"/>
              <a:cs typeface="Lato Light" charset="0"/>
            </a:endParaRPr>
          </a:p>
        </p:txBody>
      </p:sp>
    </p:spTree>
    <p:extLst>
      <p:ext uri="{BB962C8B-B14F-4D97-AF65-F5344CB8AC3E}">
        <p14:creationId xmlns:p14="http://schemas.microsoft.com/office/powerpoint/2010/main" val="50202290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Shape 1698"/>
          <p:cNvSpPr/>
          <p:nvPr/>
        </p:nvSpPr>
        <p:spPr>
          <a:xfrm>
            <a:off x="1369928" y="5914590"/>
            <a:ext cx="1523856" cy="1523856"/>
          </a:xfrm>
          <a:prstGeom prst="ellipse">
            <a:avLst/>
          </a:prstGeom>
          <a:noFill/>
          <a:ln w="12700" cap="flat">
            <a:solidFill>
              <a:schemeClr val="tx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solidFill>
                  <a:schemeClr val="tx1"/>
                </a:solidFill>
                <a:latin typeface="Lato Light" charset="0"/>
                <a:ea typeface="Lato Light" charset="0"/>
                <a:cs typeface="Lato Light" charset="0"/>
              </a:rPr>
              <a:t>2</a:t>
            </a:r>
          </a:p>
        </p:txBody>
      </p:sp>
      <p:sp>
        <p:nvSpPr>
          <p:cNvPr id="1701" name="Shape 1701"/>
          <p:cNvSpPr/>
          <p:nvPr/>
        </p:nvSpPr>
        <p:spPr>
          <a:xfrm>
            <a:off x="1364871" y="8467732"/>
            <a:ext cx="1523856" cy="1523856"/>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latin typeface="Lato Light" charset="0"/>
                <a:ea typeface="Lato Light" charset="0"/>
                <a:cs typeface="Lato Light" charset="0"/>
              </a:rPr>
              <a:t>3</a:t>
            </a:r>
          </a:p>
        </p:txBody>
      </p:sp>
      <p:sp>
        <p:nvSpPr>
          <p:cNvPr id="1704" name="Shape 1704"/>
          <p:cNvSpPr/>
          <p:nvPr/>
        </p:nvSpPr>
        <p:spPr>
          <a:xfrm>
            <a:off x="1369928" y="3361444"/>
            <a:ext cx="1523852" cy="1523852"/>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sz="5400" dirty="0">
                <a:latin typeface="Lato Light" charset="0"/>
                <a:ea typeface="Lato Light" charset="0"/>
                <a:cs typeface="Lato Light" charset="0"/>
              </a:rPr>
              <a:t>1</a:t>
            </a:r>
            <a:endParaRPr sz="11251" dirty="0">
              <a:latin typeface="Lato Light" charset="0"/>
              <a:ea typeface="Lato Light" charset="0"/>
              <a:cs typeface="Lato Light" charset="0"/>
            </a:endParaRPr>
          </a:p>
        </p:txBody>
      </p:sp>
      <p:sp>
        <p:nvSpPr>
          <p:cNvPr id="15" name="TextBox 14"/>
          <p:cNvSpPr txBox="1"/>
          <p:nvPr/>
        </p:nvSpPr>
        <p:spPr>
          <a:xfrm>
            <a:off x="3951384" y="3130983"/>
            <a:ext cx="15384366"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Deployment Option</a:t>
            </a:r>
            <a:endParaRPr lang="en-US" sz="3400" dirty="0">
              <a:latin typeface="Lato" charset="0"/>
              <a:ea typeface="Lato" charset="0"/>
              <a:cs typeface="Lato" charset="0"/>
            </a:endParaRPr>
          </a:p>
          <a:p>
            <a:pPr>
              <a:lnSpc>
                <a:spcPct val="150000"/>
              </a:lnSpc>
            </a:pPr>
            <a:r>
              <a:rPr lang="en-GB" sz="2399" dirty="0">
                <a:latin typeface="Lato Light" charset="0"/>
                <a:ea typeface="Lato Light" charset="0"/>
                <a:cs typeface="Lato Light" charset="0"/>
              </a:rPr>
              <a:t>Deployment option is a solution where customer installs and controls YouTestMe software in their data centre. This is the best option for companies and institutions where control, data privacy and security is of highest concern.</a:t>
            </a:r>
            <a:endParaRPr lang="en-US" sz="2399" dirty="0">
              <a:latin typeface="Lato Light" charset="0"/>
              <a:ea typeface="Lato Light" charset="0"/>
              <a:cs typeface="Lato Light" charset="0"/>
            </a:endParaRPr>
          </a:p>
        </p:txBody>
      </p:sp>
      <p:sp>
        <p:nvSpPr>
          <p:cNvPr id="12" name="TextBox 11"/>
          <p:cNvSpPr txBox="1"/>
          <p:nvPr/>
        </p:nvSpPr>
        <p:spPr>
          <a:xfrm>
            <a:off x="4836626" y="1628849"/>
            <a:ext cx="14861074" cy="1015663"/>
          </a:xfrm>
          <a:prstGeom prst="rect">
            <a:avLst/>
          </a:prstGeom>
          <a:noFill/>
        </p:spPr>
        <p:txBody>
          <a:bodyPr wrap="square">
            <a:spAutoFit/>
          </a:bodyPr>
          <a:lstStyle/>
          <a:p>
            <a:pPr algn="ctr" defTabSz="1828464">
              <a:defRPr/>
            </a:pPr>
            <a:r>
              <a:rPr lang="sr-Latn-RS" sz="6000" dirty="0">
                <a:solidFill>
                  <a:schemeClr val="tx2"/>
                </a:solidFill>
                <a:latin typeface="Lato" charset="0"/>
                <a:ea typeface="Lato" charset="0"/>
                <a:cs typeface="Lato" charset="0"/>
              </a:rPr>
              <a:t>YouTestMe Stands out in 4 Key Things</a:t>
            </a:r>
            <a:endParaRPr lang="en-US" sz="6000" dirty="0">
              <a:solidFill>
                <a:schemeClr val="tx2"/>
              </a:solidFill>
              <a:latin typeface="Lato" charset="0"/>
              <a:ea typeface="Lato" charset="0"/>
              <a:cs typeface="Lato" charset="0"/>
            </a:endParaRPr>
          </a:p>
        </p:txBody>
      </p:sp>
      <p:sp>
        <p:nvSpPr>
          <p:cNvPr id="13" name="TextBox 12"/>
          <p:cNvSpPr txBox="1"/>
          <p:nvPr/>
        </p:nvSpPr>
        <p:spPr>
          <a:xfrm>
            <a:off x="6610885" y="1127868"/>
            <a:ext cx="11233150" cy="400110"/>
          </a:xfrm>
          <a:prstGeom prst="rect">
            <a:avLst/>
          </a:prstGeom>
          <a:noFill/>
        </p:spPr>
        <p:txBody>
          <a:bodyPr wrap="square">
            <a:spAutoFit/>
          </a:bodyPr>
          <a:lstStyle/>
          <a:p>
            <a:pPr algn="ctr" defTabSz="1828464">
              <a:defRPr/>
            </a:pPr>
            <a:r>
              <a:rPr lang="sr-Latn-RS" sz="2000" dirty="0">
                <a:latin typeface="Lato Regular" charset="0"/>
                <a:ea typeface="Lato Regular" charset="0"/>
                <a:cs typeface="Lato Regular" charset="0"/>
              </a:rPr>
              <a:t>DIFFERENCES OF YOUTESTME AND SIMILAR SYSTEMS</a:t>
            </a:r>
            <a:endParaRPr lang="en-US" sz="2000" dirty="0">
              <a:latin typeface="Lato Regular" charset="0"/>
              <a:ea typeface="Lato Regular" charset="0"/>
              <a:cs typeface="Lato Regular" charset="0"/>
            </a:endParaRPr>
          </a:p>
        </p:txBody>
      </p:sp>
      <p:sp>
        <p:nvSpPr>
          <p:cNvPr id="18" name="TextBox 17">
            <a:extLst>
              <a:ext uri="{FF2B5EF4-FFF2-40B4-BE49-F238E27FC236}">
                <a16:creationId xmlns:a16="http://schemas.microsoft.com/office/drawing/2014/main" id="{9F0F8BF7-867D-4B35-BA73-B73E9E18960A}"/>
              </a:ext>
            </a:extLst>
          </p:cNvPr>
          <p:cNvSpPr txBox="1"/>
          <p:nvPr/>
        </p:nvSpPr>
        <p:spPr>
          <a:xfrm>
            <a:off x="3951384" y="5684131"/>
            <a:ext cx="15384366"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Customization</a:t>
            </a:r>
            <a:endParaRPr lang="en-US" sz="3400" dirty="0">
              <a:latin typeface="Lato" charset="0"/>
              <a:ea typeface="Lato" charset="0"/>
              <a:cs typeface="Lato" charset="0"/>
            </a:endParaRPr>
          </a:p>
          <a:p>
            <a:pPr>
              <a:lnSpc>
                <a:spcPct val="150000"/>
              </a:lnSpc>
            </a:pPr>
            <a:r>
              <a:rPr lang="en-GB" sz="2399" dirty="0">
                <a:latin typeface="Lato Light" charset="0"/>
                <a:ea typeface="Lato Light" charset="0"/>
                <a:cs typeface="Lato Light" charset="0"/>
              </a:rPr>
              <a:t>Custom solutions can be developed around YouTestMe system. YouTestMe is suitable for quickly delivering knowledge testing and learning management system solutions for customers with specific requirements.</a:t>
            </a:r>
            <a:endParaRPr lang="en-US" sz="2399" dirty="0">
              <a:latin typeface="Lato Light" charset="0"/>
              <a:ea typeface="Lato Light" charset="0"/>
              <a:cs typeface="Lato Light" charset="0"/>
            </a:endParaRPr>
          </a:p>
        </p:txBody>
      </p:sp>
      <p:sp>
        <p:nvSpPr>
          <p:cNvPr id="19" name="TextBox 18">
            <a:extLst>
              <a:ext uri="{FF2B5EF4-FFF2-40B4-BE49-F238E27FC236}">
                <a16:creationId xmlns:a16="http://schemas.microsoft.com/office/drawing/2014/main" id="{823C7D09-525D-4C7F-BDD0-F624F8845635}"/>
              </a:ext>
            </a:extLst>
          </p:cNvPr>
          <p:cNvSpPr txBox="1"/>
          <p:nvPr/>
        </p:nvSpPr>
        <p:spPr>
          <a:xfrm>
            <a:off x="3951384" y="8237273"/>
            <a:ext cx="15384366"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Integration with Other Systems</a:t>
            </a:r>
            <a:endParaRPr lang="en-US" sz="3400" dirty="0">
              <a:latin typeface="Lato" charset="0"/>
              <a:ea typeface="Lato" charset="0"/>
              <a:cs typeface="Lato" charset="0"/>
            </a:endParaRPr>
          </a:p>
          <a:p>
            <a:pPr>
              <a:lnSpc>
                <a:spcPct val="150000"/>
              </a:lnSpc>
            </a:pPr>
            <a:r>
              <a:rPr lang="en-GB" sz="2399" dirty="0">
                <a:latin typeface="Lato Light" charset="0"/>
                <a:ea typeface="Lato Light" charset="0"/>
                <a:cs typeface="Lato Light" charset="0"/>
              </a:rPr>
              <a:t>YouTestMe deployment solution can be integrated with existing systems</a:t>
            </a:r>
            <a:r>
              <a:rPr lang="sr-Latn-RS" sz="2399" dirty="0">
                <a:latin typeface="Lato Light" charset="0"/>
                <a:ea typeface="Lato Light" charset="0"/>
                <a:cs typeface="Lato Light" charset="0"/>
              </a:rPr>
              <a:t>, such as:</a:t>
            </a:r>
            <a:r>
              <a:rPr lang="en-GB" sz="2399" dirty="0">
                <a:latin typeface="Lato Light" charset="0"/>
                <a:ea typeface="Lato Light" charset="0"/>
                <a:cs typeface="Lato Light" charset="0"/>
              </a:rPr>
              <a:t> authentication systems (single sign on), document management systems, e-commerce, etc.</a:t>
            </a:r>
            <a:endParaRPr lang="en-US" sz="2399" dirty="0">
              <a:latin typeface="Lato Light" charset="0"/>
              <a:ea typeface="Lato Light" charset="0"/>
              <a:cs typeface="Lato Light" charset="0"/>
            </a:endParaRPr>
          </a:p>
        </p:txBody>
      </p:sp>
      <p:sp>
        <p:nvSpPr>
          <p:cNvPr id="14" name="Shape 1698">
            <a:extLst>
              <a:ext uri="{FF2B5EF4-FFF2-40B4-BE49-F238E27FC236}">
                <a16:creationId xmlns:a16="http://schemas.microsoft.com/office/drawing/2014/main" id="{80420451-7E5A-43A5-8E8C-6671A365255A}"/>
              </a:ext>
            </a:extLst>
          </p:cNvPr>
          <p:cNvSpPr/>
          <p:nvPr/>
        </p:nvSpPr>
        <p:spPr>
          <a:xfrm>
            <a:off x="1364871" y="11020878"/>
            <a:ext cx="1523856" cy="1523856"/>
          </a:xfrm>
          <a:prstGeom prst="ellipse">
            <a:avLst/>
          </a:prstGeom>
          <a:noFill/>
          <a:ln w="12700" cap="flat">
            <a:solidFill>
              <a:schemeClr val="tx1"/>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8000">
                <a:solidFill>
                  <a:srgbClr val="FFFFFF"/>
                </a:solidFill>
                <a:latin typeface="+mj-lt"/>
                <a:ea typeface="+mj-ea"/>
                <a:cs typeface="+mj-cs"/>
                <a:sym typeface="Helvetica Neue UltraLight"/>
              </a:defRPr>
            </a:lvl1pPr>
          </a:lstStyle>
          <a:p>
            <a:pPr algn="ctr"/>
            <a:r>
              <a:rPr lang="sr-Latn-RS" sz="5400" dirty="0">
                <a:solidFill>
                  <a:schemeClr val="tx1"/>
                </a:solidFill>
                <a:latin typeface="Lato Light" charset="0"/>
                <a:ea typeface="Lato Light" charset="0"/>
                <a:cs typeface="Lato Light" charset="0"/>
              </a:rPr>
              <a:t>4</a:t>
            </a:r>
            <a:endParaRPr sz="5400" dirty="0">
              <a:solidFill>
                <a:schemeClr val="tx1"/>
              </a:solidFill>
              <a:latin typeface="Lato Light" charset="0"/>
              <a:ea typeface="Lato Light" charset="0"/>
              <a:cs typeface="Lato Light" charset="0"/>
            </a:endParaRPr>
          </a:p>
        </p:txBody>
      </p:sp>
      <p:sp>
        <p:nvSpPr>
          <p:cNvPr id="21" name="TextBox 20">
            <a:extLst>
              <a:ext uri="{FF2B5EF4-FFF2-40B4-BE49-F238E27FC236}">
                <a16:creationId xmlns:a16="http://schemas.microsoft.com/office/drawing/2014/main" id="{E71E2295-5CEE-4F3F-B895-FE7381608234}"/>
              </a:ext>
            </a:extLst>
          </p:cNvPr>
          <p:cNvSpPr txBox="1"/>
          <p:nvPr/>
        </p:nvSpPr>
        <p:spPr>
          <a:xfrm>
            <a:off x="3946327" y="10790419"/>
            <a:ext cx="18170723" cy="1984774"/>
          </a:xfrm>
          <a:prstGeom prst="rect">
            <a:avLst/>
          </a:prstGeom>
          <a:noFill/>
        </p:spPr>
        <p:txBody>
          <a:bodyPr wrap="square" rtlCol="0">
            <a:spAutoFit/>
          </a:bodyPr>
          <a:lstStyle/>
          <a:p>
            <a:pPr>
              <a:lnSpc>
                <a:spcPct val="150000"/>
              </a:lnSpc>
            </a:pPr>
            <a:r>
              <a:rPr lang="sr-Latn-RS" sz="3400" dirty="0">
                <a:latin typeface="Lato" charset="0"/>
                <a:ea typeface="Lato" charset="0"/>
                <a:cs typeface="Lato" charset="0"/>
              </a:rPr>
              <a:t>Integrated Enterprise Technologies &amp; Technical Solutions</a:t>
            </a:r>
            <a:endParaRPr lang="en-US" sz="3400" dirty="0">
              <a:latin typeface="Lato" charset="0"/>
              <a:ea typeface="Lato" charset="0"/>
              <a:cs typeface="Lato" charset="0"/>
            </a:endParaRPr>
          </a:p>
          <a:p>
            <a:pPr>
              <a:lnSpc>
                <a:spcPct val="150000"/>
              </a:lnSpc>
            </a:pPr>
            <a:r>
              <a:rPr lang="en-GB" sz="2399" dirty="0">
                <a:latin typeface="Lato Light" charset="0"/>
                <a:ea typeface="Lato Light" charset="0"/>
                <a:cs typeface="Lato Light" charset="0"/>
              </a:rPr>
              <a:t>YouTestMe system is developed integrating major enterprise technologies into highly scalable and configurable Virtual Servers. </a:t>
            </a:r>
            <a:r>
              <a:rPr lang="sr-Latn-RS" sz="2399" dirty="0">
                <a:latin typeface="Lato Light" charset="0"/>
                <a:ea typeface="Lato Light" charset="0"/>
                <a:cs typeface="Lato Light" charset="0"/>
              </a:rPr>
              <a:t>It</a:t>
            </a:r>
            <a:r>
              <a:rPr lang="en-GB" sz="2399" dirty="0">
                <a:latin typeface="Lato Light" charset="0"/>
                <a:ea typeface="Lato Light" charset="0"/>
                <a:cs typeface="Lato Light" charset="0"/>
              </a:rPr>
              <a:t> can be used to deliver custom, highly scalable and reliable solution that can fulfil needs of large corporations, organizations and governments.</a:t>
            </a:r>
            <a:endParaRPr lang="en-US" sz="2399" dirty="0">
              <a:latin typeface="Lato Light" charset="0"/>
              <a:ea typeface="Lato Light" charset="0"/>
              <a:cs typeface="Lato Light" charset="0"/>
            </a:endParaRPr>
          </a:p>
        </p:txBody>
      </p:sp>
    </p:spTree>
    <p:extLst>
      <p:ext uri="{BB962C8B-B14F-4D97-AF65-F5344CB8AC3E}">
        <p14:creationId xmlns:p14="http://schemas.microsoft.com/office/powerpoint/2010/main" val="4276689282"/>
      </p:ext>
    </p:extLst>
  </p:cSld>
  <p:clrMapOvr>
    <a:masterClrMapping/>
  </p:clrMapOvr>
  <p:transition spd="slow"/>
</p:sld>
</file>

<file path=ppt/theme/theme1.xml><?xml version="1.0" encoding="utf-8"?>
<a:theme xmlns:a="http://schemas.openxmlformats.org/drawingml/2006/main" name="Default Theme">
  <a:themeElements>
    <a:clrScheme name="01 - Essential Light">
      <a:dk1>
        <a:srgbClr val="737572"/>
      </a:dk1>
      <a:lt1>
        <a:sysClr val="window" lastClr="FFFFFF"/>
      </a:lt1>
      <a:dk2>
        <a:srgbClr val="445469"/>
      </a:dk2>
      <a:lt2>
        <a:srgbClr val="FFFFFF"/>
      </a:lt2>
      <a:accent1>
        <a:srgbClr val="0E80C9"/>
      </a:accent1>
      <a:accent2>
        <a:srgbClr val="119CF4"/>
      </a:accent2>
      <a:accent3>
        <a:srgbClr val="445469"/>
      </a:accent3>
      <a:accent4>
        <a:srgbClr val="8AC153"/>
      </a:accent4>
      <a:accent5>
        <a:srgbClr val="BAEF69"/>
      </a:accent5>
      <a:accent6>
        <a:srgbClr val="A9A8AB"/>
      </a:accent6>
      <a:hlink>
        <a:srgbClr val="0E80C9"/>
      </a:hlink>
      <a:folHlink>
        <a:srgbClr val="0EA3FF"/>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24950</TotalTime>
  <Words>763</Words>
  <Application>Microsoft Office PowerPoint</Application>
  <PresentationFormat>Custom</PresentationFormat>
  <Paragraphs>76</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Helvetica Neue UltraLight</vt:lpstr>
      <vt:lpstr>Lato</vt:lpstr>
      <vt:lpstr>Lato Light</vt:lpstr>
      <vt:lpstr>Lato Regular</vt:lpstr>
      <vt:lpstr>Open Sans</vt:lpstr>
      <vt:lpstr>Open Sans Light</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Milan Milan</dc:creator>
  <cp:keywords/>
  <dc:description/>
  <cp:lastModifiedBy>Vukadinoivc</cp:lastModifiedBy>
  <cp:revision>3989</cp:revision>
  <dcterms:created xsi:type="dcterms:W3CDTF">2014-11-12T21:47:38Z</dcterms:created>
  <dcterms:modified xsi:type="dcterms:W3CDTF">2018-07-31T12:56:41Z</dcterms:modified>
  <cp:category/>
</cp:coreProperties>
</file>